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3" r:id="rId5"/>
    <p:sldMasterId id="2147483696" r:id="rId6"/>
  </p:sldMasterIdLst>
  <p:notesMasterIdLst>
    <p:notesMasterId r:id="rId51"/>
  </p:notesMasterIdLst>
  <p:sldIdLst>
    <p:sldId id="256" r:id="rId7"/>
    <p:sldId id="2118499764" r:id="rId8"/>
    <p:sldId id="2118499763" r:id="rId9"/>
    <p:sldId id="258" r:id="rId10"/>
    <p:sldId id="265" r:id="rId11"/>
    <p:sldId id="2118499761" r:id="rId12"/>
    <p:sldId id="644" r:id="rId13"/>
    <p:sldId id="629" r:id="rId14"/>
    <p:sldId id="628" r:id="rId15"/>
    <p:sldId id="2118499767" r:id="rId16"/>
    <p:sldId id="2118499768" r:id="rId17"/>
    <p:sldId id="647" r:id="rId18"/>
    <p:sldId id="2118499766" r:id="rId19"/>
    <p:sldId id="2118499774" r:id="rId20"/>
    <p:sldId id="2118499773" r:id="rId21"/>
    <p:sldId id="2118499769" r:id="rId22"/>
    <p:sldId id="2118499760" r:id="rId23"/>
    <p:sldId id="645" r:id="rId24"/>
    <p:sldId id="2118499770" r:id="rId25"/>
    <p:sldId id="2118499771" r:id="rId26"/>
    <p:sldId id="260" r:id="rId27"/>
    <p:sldId id="261" r:id="rId28"/>
    <p:sldId id="262" r:id="rId29"/>
    <p:sldId id="2118499757" r:id="rId30"/>
    <p:sldId id="2118499765" r:id="rId31"/>
    <p:sldId id="2118499779" r:id="rId32"/>
    <p:sldId id="2118499780" r:id="rId33"/>
    <p:sldId id="2118499778" r:id="rId34"/>
    <p:sldId id="4268" r:id="rId35"/>
    <p:sldId id="4269" r:id="rId36"/>
    <p:sldId id="4234" r:id="rId37"/>
    <p:sldId id="4235" r:id="rId38"/>
    <p:sldId id="4236" r:id="rId39"/>
    <p:sldId id="4238" r:id="rId40"/>
    <p:sldId id="4237" r:id="rId41"/>
    <p:sldId id="4239" r:id="rId42"/>
    <p:sldId id="4232" r:id="rId43"/>
    <p:sldId id="4266" r:id="rId44"/>
    <p:sldId id="4265" r:id="rId45"/>
    <p:sldId id="2118499775" r:id="rId46"/>
    <p:sldId id="266" r:id="rId47"/>
    <p:sldId id="2118499776" r:id="rId48"/>
    <p:sldId id="2118499777" r:id="rId49"/>
    <p:sldId id="26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A4B77-1835-45A2-96B1-FB38DDE960AB}" v="379" dt="2023-03-15T15:39:44.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p:restoredTop sz="94695"/>
  </p:normalViewPr>
  <p:slideViewPr>
    <p:cSldViewPr snapToGrid="0" snapToObjects="1">
      <p:cViewPr varScale="1">
        <p:scale>
          <a:sx n="98" d="100"/>
          <a:sy n="98" d="100"/>
        </p:scale>
        <p:origin x="9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GB" sz="1200" b="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L&amp;SC Shared Care Record Growth Chart (April 22 – October 22)</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75000"/>
                    <a:lumOff val="25000"/>
                  </a:sysClr>
                </a:solidFill>
              </a:defRPr>
            </a:pPr>
            <a:endParaRPr lang="en-US"/>
          </a:p>
        </c:rich>
      </c:tx>
      <c:layout>
        <c:manualLayout>
          <c:xMode val="edge"/>
          <c:yMode val="edge"/>
          <c:x val="0.26458072030936963"/>
          <c:y val="4.734071111270544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53036067120823"/>
          <c:y val="0.16947103274559194"/>
          <c:w val="0.87674304756849197"/>
          <c:h val="0.64193710043171559"/>
        </c:manualLayout>
      </c:layout>
      <c:bar3DChart>
        <c:barDir val="col"/>
        <c:grouping val="clustered"/>
        <c:varyColors val="0"/>
        <c:ser>
          <c:idx val="0"/>
          <c:order val="0"/>
          <c:tx>
            <c:strRef>
              <c:f>Total!$C$21</c:f>
              <c:strCache>
                <c:ptCount val="1"/>
                <c:pt idx="0">
                  <c:v>Total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tx>
                <c:rich>
                  <a:bodyPr/>
                  <a:lstStyle/>
                  <a:p>
                    <a:fld id="{7D1CCD5F-CDE9-45EE-B0E3-33D424EEBE89}" type="VALUE">
                      <a:rPr lang="en-US">
                        <a:solidFill>
                          <a:srgbClr val="00206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26-4221-B1C5-266C29A0A485}"/>
                </c:ext>
              </c:extLst>
            </c:dLbl>
            <c:dLbl>
              <c:idx val="1"/>
              <c:tx>
                <c:rich>
                  <a:bodyPr/>
                  <a:lstStyle/>
                  <a:p>
                    <a:fld id="{F2C414F2-7488-4854-8FAE-B62709DE7281}" type="VALUE">
                      <a:rPr lang="en-US">
                        <a:solidFill>
                          <a:srgbClr val="00206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26-4221-B1C5-266C29A0A485}"/>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826-4221-B1C5-266C29A0A485}"/>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826-4221-B1C5-266C29A0A485}"/>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826-4221-B1C5-266C29A0A485}"/>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826-4221-B1C5-266C29A0A485}"/>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826-4221-B1C5-266C29A0A485}"/>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826-4221-B1C5-266C29A0A485}"/>
                </c:ext>
              </c:extLst>
            </c:dLbl>
            <c:dLbl>
              <c:idx val="8"/>
              <c:tx>
                <c:rich>
                  <a:bodyPr/>
                  <a:lstStyle/>
                  <a:p>
                    <a:fld id="{17E7ED54-20A0-4B63-A4A3-CA6ACADB2937}" type="VALUE">
                      <a:rPr lang="en-US">
                        <a:solidFill>
                          <a:srgbClr val="00206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826-4221-B1C5-266C29A0A485}"/>
                </c:ext>
              </c:extLst>
            </c:dLbl>
            <c:dLbl>
              <c:idx val="9"/>
              <c:tx>
                <c:rich>
                  <a:bodyPr/>
                  <a:lstStyle/>
                  <a:p>
                    <a:fld id="{AD5CFB8D-A434-48E7-B63F-B43CC0269288}" type="VALUE">
                      <a:rPr lang="en-US">
                        <a:solidFill>
                          <a:srgbClr val="00206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826-4221-B1C5-266C29A0A4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Total!$B$22:$B$31</c:f>
              <c:strCache>
                <c:ptCount val="10"/>
                <c:pt idx="0">
                  <c:v>Closing Figure (FY 19/20)</c:v>
                </c:pt>
                <c:pt idx="1">
                  <c:v>Closing Figure (FY 20/21)</c:v>
                </c:pt>
                <c:pt idx="2">
                  <c:v>Closing Figure (FY 21/22)</c:v>
                </c:pt>
                <c:pt idx="3">
                  <c:v>Apr-22</c:v>
                </c:pt>
                <c:pt idx="4">
                  <c:v>May-22</c:v>
                </c:pt>
                <c:pt idx="5">
                  <c:v>Jun-22</c:v>
                </c:pt>
                <c:pt idx="6">
                  <c:v>Jul-22</c:v>
                </c:pt>
                <c:pt idx="7">
                  <c:v>Aug-22</c:v>
                </c:pt>
                <c:pt idx="8">
                  <c:v>Sep-22</c:v>
                </c:pt>
                <c:pt idx="9">
                  <c:v>Oct-22</c:v>
                </c:pt>
              </c:strCache>
            </c:strRef>
          </c:cat>
          <c:val>
            <c:numRef>
              <c:f>Total!$C$22:$C$31</c:f>
              <c:numCache>
                <c:formatCode>#,##0</c:formatCode>
                <c:ptCount val="10"/>
                <c:pt idx="0">
                  <c:v>3855859</c:v>
                </c:pt>
                <c:pt idx="1">
                  <c:v>5560746</c:v>
                </c:pt>
                <c:pt idx="2">
                  <c:v>8300373</c:v>
                </c:pt>
                <c:pt idx="3">
                  <c:v>8531957</c:v>
                </c:pt>
                <c:pt idx="4">
                  <c:v>8779541</c:v>
                </c:pt>
                <c:pt idx="5">
                  <c:v>9042097</c:v>
                </c:pt>
                <c:pt idx="6">
                  <c:v>9313627</c:v>
                </c:pt>
                <c:pt idx="7">
                  <c:v>9582670</c:v>
                </c:pt>
                <c:pt idx="8">
                  <c:v>9870409</c:v>
                </c:pt>
                <c:pt idx="9">
                  <c:v>10138079</c:v>
                </c:pt>
              </c:numCache>
            </c:numRef>
          </c:val>
          <c:extLst>
            <c:ext xmlns:c16="http://schemas.microsoft.com/office/drawing/2014/chart" uri="{C3380CC4-5D6E-409C-BE32-E72D297353CC}">
              <c16:uniqueId val="{0000000A-F826-4221-B1C5-266C29A0A485}"/>
            </c:ext>
          </c:extLst>
        </c:ser>
        <c:dLbls>
          <c:showLegendKey val="0"/>
          <c:showVal val="0"/>
          <c:showCatName val="0"/>
          <c:showSerName val="0"/>
          <c:showPercent val="0"/>
          <c:showBubbleSize val="0"/>
        </c:dLbls>
        <c:gapWidth val="65"/>
        <c:shape val="box"/>
        <c:axId val="726652696"/>
        <c:axId val="726651712"/>
        <c:axId val="0"/>
      </c:bar3DChart>
      <c:catAx>
        <c:axId val="7266526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rgbClr val="002060"/>
                </a:solidFill>
                <a:latin typeface="+mn-lt"/>
                <a:ea typeface="+mn-ea"/>
                <a:cs typeface="+mn-cs"/>
              </a:defRPr>
            </a:pPr>
            <a:endParaRPr lang="en-US"/>
          </a:p>
        </c:txPr>
        <c:crossAx val="726651712"/>
        <c:crosses val="autoZero"/>
        <c:auto val="1"/>
        <c:lblAlgn val="ctr"/>
        <c:lblOffset val="100"/>
        <c:noMultiLvlLbl val="0"/>
      </c:catAx>
      <c:valAx>
        <c:axId val="72665171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726652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811D3-34AA-4209-9AB2-CEFF097FD2E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BCF1E9-88B0-4E79-899F-7F6B90BF72EC}">
      <dgm:prSet custT="1"/>
      <dgm:spPr/>
      <dgm:t>
        <a:bodyPr/>
        <a:lstStyle/>
        <a:p>
          <a:pPr>
            <a:lnSpc>
              <a:spcPct val="100000"/>
            </a:lnSpc>
          </a:pPr>
          <a:r>
            <a:rPr lang="en-GB" sz="1500" b="0" i="0" baseline="0" dirty="0">
              <a:latin typeface="Arial" panose="020B0604020202020204" pitchFamily="34" charset="0"/>
              <a:ea typeface="Tahoma" panose="020B0604030504040204" pitchFamily="34" charset="0"/>
              <a:cs typeface="Arial" panose="020B0604020202020204" pitchFamily="34" charset="0"/>
            </a:rPr>
            <a:t>Increase utilisation of HIE across existing organisations and increase the richness of clinical data it holds; survey the clinical users; what can we do better and how do we prioritise? </a:t>
          </a:r>
          <a:r>
            <a:rPr lang="en-GB" sz="1500" b="1" i="0" u="sng" baseline="0" dirty="0">
              <a:solidFill>
                <a:srgbClr val="FF0000"/>
              </a:solidFill>
              <a:latin typeface="Arial" panose="020B0604020202020204" pitchFamily="34" charset="0"/>
              <a:ea typeface="Tahoma" panose="020B0604030504040204" pitchFamily="34" charset="0"/>
              <a:cs typeface="Arial" panose="020B0604020202020204" pitchFamily="34" charset="0"/>
            </a:rPr>
            <a:t>Its all about benefits. </a:t>
          </a:r>
          <a:endParaRPr lang="en-GB" sz="1500" b="1" u="sng" baseline="0" dirty="0">
            <a:solidFill>
              <a:srgbClr val="FF0000"/>
            </a:solidFill>
            <a:latin typeface="Arial" panose="020B0604020202020204" pitchFamily="34" charset="0"/>
            <a:ea typeface="Tahoma" panose="020B0604030504040204" pitchFamily="34" charset="0"/>
            <a:cs typeface="Arial" panose="020B0604020202020204" pitchFamily="34" charset="0"/>
          </a:endParaRPr>
        </a:p>
      </dgm:t>
    </dgm:pt>
    <dgm:pt modelId="{B432CD08-9AE0-48B5-AF85-3A9EF1B886D2}" type="parTrans" cxnId="{8C532D5A-CB71-4450-BD19-D7AAE5D6FF22}">
      <dgm:prSet/>
      <dgm:spPr/>
      <dgm:t>
        <a:bodyPr/>
        <a:lstStyle/>
        <a:p>
          <a:endParaRPr lang="en-US"/>
        </a:p>
      </dgm:t>
    </dgm:pt>
    <dgm:pt modelId="{FB00A515-07EE-4DC5-AD6C-0EEB8DC6A4CE}" type="sibTrans" cxnId="{8C532D5A-CB71-4450-BD19-D7AAE5D6FF22}">
      <dgm:prSet/>
      <dgm:spPr/>
      <dgm:t>
        <a:bodyPr/>
        <a:lstStyle/>
        <a:p>
          <a:endParaRPr lang="en-US"/>
        </a:p>
      </dgm:t>
    </dgm:pt>
    <dgm:pt modelId="{092BABDD-C407-47DA-8701-32D8D91D7D5E}">
      <dgm:prSet custT="1"/>
      <dgm:spPr/>
      <dgm: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Further prove external access to SCR Viewer for Hospices &amp; Care Homes; 900+ nursing homes plus hospices </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gm:t>
    </dgm:pt>
    <dgm:pt modelId="{75B5A735-D54C-4929-B8D4-99CA5817540F}" type="parTrans" cxnId="{B8B1C0FC-3F81-4426-8D46-0830474857C3}">
      <dgm:prSet/>
      <dgm:spPr/>
      <dgm:t>
        <a:bodyPr/>
        <a:lstStyle/>
        <a:p>
          <a:endParaRPr lang="en-US"/>
        </a:p>
      </dgm:t>
    </dgm:pt>
    <dgm:pt modelId="{1E8B0D72-32C3-4010-9B8B-780BAD59F18A}" type="sibTrans" cxnId="{B8B1C0FC-3F81-4426-8D46-0830474857C3}">
      <dgm:prSet/>
      <dgm:spPr/>
      <dgm:t>
        <a:bodyPr/>
        <a:lstStyle/>
        <a:p>
          <a:endParaRPr lang="en-US"/>
        </a:p>
      </dgm:t>
    </dgm:pt>
    <dgm:pt modelId="{3D0678B5-72BD-4225-92EC-FDE79E897150}">
      <dgm:prSet custT="1"/>
      <dgm:spPr/>
      <dgm: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Integrate SCR launch button into eMIS (GP’s EPR) via </a:t>
          </a:r>
          <a:r>
            <a:rPr lang="en-GB" sz="1500" b="0" i="0" kern="1200" baseline="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eMIS</a:t>
          </a: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accreditation ; 200 practices across ICS</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gm:t>
    </dgm:pt>
    <dgm:pt modelId="{A6615E2F-41AE-4CFC-96F2-A5195D6B8851}" type="parTrans" cxnId="{ECAF0884-0082-429A-8629-BE0443A9258E}">
      <dgm:prSet/>
      <dgm:spPr/>
      <dgm:t>
        <a:bodyPr/>
        <a:lstStyle/>
        <a:p>
          <a:endParaRPr lang="en-US"/>
        </a:p>
      </dgm:t>
    </dgm:pt>
    <dgm:pt modelId="{0820CD1E-0BFE-40DC-BF2E-C3298E07E6F2}" type="sibTrans" cxnId="{ECAF0884-0082-429A-8629-BE0443A9258E}">
      <dgm:prSet/>
      <dgm:spPr/>
      <dgm:t>
        <a:bodyPr/>
        <a:lstStyle/>
        <a:p>
          <a:endParaRPr lang="en-US"/>
        </a:p>
      </dgm:t>
    </dgm:pt>
    <dgm:pt modelId="{F7DEF8CF-BB17-49D6-997E-1A895AC90AC8}">
      <dgm:prSet custT="1"/>
      <dgm:spPr/>
      <dgm: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Prove integration with Open EHR - Unified Medicines </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gm:t>
    </dgm:pt>
    <dgm:pt modelId="{2FF547D9-3FA4-4F7A-AE18-6147906097AE}" type="parTrans" cxnId="{4CBB184A-52C6-4AD7-B04C-765D415EC8A7}">
      <dgm:prSet/>
      <dgm:spPr/>
      <dgm:t>
        <a:bodyPr/>
        <a:lstStyle/>
        <a:p>
          <a:endParaRPr lang="en-US"/>
        </a:p>
      </dgm:t>
    </dgm:pt>
    <dgm:pt modelId="{08E4A119-71C9-4903-AB63-BC0C6674A17A}" type="sibTrans" cxnId="{4CBB184A-52C6-4AD7-B04C-765D415EC8A7}">
      <dgm:prSet/>
      <dgm:spPr/>
      <dgm:t>
        <a:bodyPr/>
        <a:lstStyle/>
        <a:p>
          <a:endParaRPr lang="en-US"/>
        </a:p>
      </dgm:t>
    </dgm:pt>
    <dgm:pt modelId="{3132C818-C305-4AC3-B777-4CC79C48B9A8}">
      <dgm:prSet custT="1"/>
      <dgm:spPr/>
      <dgm: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Publish/Consume Radiology and Pathology Reports; </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gm:t>
    </dgm:pt>
    <dgm:pt modelId="{312D029B-43E8-427A-B417-B4FE2EBF400E}" type="parTrans" cxnId="{D10C8EF6-51DF-4536-8D83-C9516414D20C}">
      <dgm:prSet/>
      <dgm:spPr/>
      <dgm:t>
        <a:bodyPr/>
        <a:lstStyle/>
        <a:p>
          <a:endParaRPr lang="en-US"/>
        </a:p>
      </dgm:t>
    </dgm:pt>
    <dgm:pt modelId="{9A2128E2-130A-403A-806B-CED6375D2D08}" type="sibTrans" cxnId="{D10C8EF6-51DF-4536-8D83-C9516414D20C}">
      <dgm:prSet/>
      <dgm:spPr/>
      <dgm:t>
        <a:bodyPr/>
        <a:lstStyle/>
        <a:p>
          <a:endParaRPr lang="en-US"/>
        </a:p>
      </dgm:t>
    </dgm:pt>
    <dgm:pt modelId="{176673F7-C5E7-47E0-878C-5AF788C07A64}">
      <dgm:prSet custT="1"/>
      <dgm:spPr/>
      <dgm:t>
        <a:bodyPr/>
        <a:lstStyle/>
        <a:p>
          <a:pPr marL="0" lvl="0" indent="0" algn="l" defTabSz="666750">
            <a:lnSpc>
              <a:spcPct val="100000"/>
            </a:lnSpc>
            <a:spcBef>
              <a:spcPct val="0"/>
            </a:spcBef>
            <a:spcAft>
              <a:spcPct val="35000"/>
            </a:spcAft>
            <a:buNone/>
          </a:pPr>
          <a:r>
            <a:rPr lang="en-US" sz="1500" b="0" i="0" kern="1200" baseline="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Maximise</a:t>
          </a:r>
          <a:r>
            <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the use functionality of the Provider technology (next slide)</a:t>
          </a:r>
        </a:p>
      </dgm:t>
    </dgm:pt>
    <dgm:pt modelId="{48F4EC74-8E9E-42C8-9EF0-A347DE0578BB}" type="parTrans" cxnId="{B23C727E-CABD-4289-9E5C-E1F9E283C2AD}">
      <dgm:prSet/>
      <dgm:spPr/>
      <dgm:t>
        <a:bodyPr/>
        <a:lstStyle/>
        <a:p>
          <a:endParaRPr lang="en-US"/>
        </a:p>
      </dgm:t>
    </dgm:pt>
    <dgm:pt modelId="{04595C5A-50F4-49D8-8220-E43F15AC0942}" type="sibTrans" cxnId="{B23C727E-CABD-4289-9E5C-E1F9E283C2AD}">
      <dgm:prSet/>
      <dgm:spPr/>
      <dgm:t>
        <a:bodyPr/>
        <a:lstStyle/>
        <a:p>
          <a:endParaRPr lang="en-US"/>
        </a:p>
      </dgm:t>
    </dgm:pt>
    <dgm:pt modelId="{307281F2-9237-4811-866D-F26F7E645A83}" type="pres">
      <dgm:prSet presAssocID="{742811D3-34AA-4209-9AB2-CEFF097FD2E6}" presName="root" presStyleCnt="0">
        <dgm:presLayoutVars>
          <dgm:dir/>
          <dgm:resizeHandles val="exact"/>
        </dgm:presLayoutVars>
      </dgm:prSet>
      <dgm:spPr/>
    </dgm:pt>
    <dgm:pt modelId="{30C85CFA-960E-4C23-8319-F02552CFC9AD}" type="pres">
      <dgm:prSet presAssocID="{4BBCF1E9-88B0-4E79-899F-7F6B90BF72EC}" presName="compNode" presStyleCnt="0"/>
      <dgm:spPr/>
    </dgm:pt>
    <dgm:pt modelId="{DF5D12D8-413B-4BC7-BEF2-8C2CFF4D9916}" type="pres">
      <dgm:prSet presAssocID="{4BBCF1E9-88B0-4E79-899F-7F6B90BF72EC}" presName="bgRect" presStyleLbl="bgShp" presStyleIdx="0" presStyleCnt="6" custScaleY="65256"/>
      <dgm:spPr/>
    </dgm:pt>
    <dgm:pt modelId="{99EFB8CC-ADF6-4ECC-BD95-84DF77032EBD}" type="pres">
      <dgm:prSet presAssocID="{4BBCF1E9-88B0-4E79-899F-7F6B90BF72EC}" presName="iconRect" presStyleLbl="node1" presStyleIdx="0" presStyleCnt="6" custLinFactNeighborY="-27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upward trend with solid fill"/>
        </a:ext>
      </dgm:extLst>
    </dgm:pt>
    <dgm:pt modelId="{FB450DEF-8FE8-4017-B64F-0A3B07CEE735}" type="pres">
      <dgm:prSet presAssocID="{4BBCF1E9-88B0-4E79-899F-7F6B90BF72EC}" presName="spaceRect" presStyleCnt="0"/>
      <dgm:spPr/>
    </dgm:pt>
    <dgm:pt modelId="{49C74DEE-3340-4A04-BD4B-C2CB382A9722}" type="pres">
      <dgm:prSet presAssocID="{4BBCF1E9-88B0-4E79-899F-7F6B90BF72EC}" presName="parTx" presStyleLbl="revTx" presStyleIdx="0" presStyleCnt="6" custScaleY="70004">
        <dgm:presLayoutVars>
          <dgm:chMax val="0"/>
          <dgm:chPref val="0"/>
        </dgm:presLayoutVars>
      </dgm:prSet>
      <dgm:spPr/>
    </dgm:pt>
    <dgm:pt modelId="{8EAE3C0E-2ED8-48E8-A6C8-63E7DE05C2D7}" type="pres">
      <dgm:prSet presAssocID="{FB00A515-07EE-4DC5-AD6C-0EEB8DC6A4CE}" presName="sibTrans" presStyleCnt="0"/>
      <dgm:spPr/>
    </dgm:pt>
    <dgm:pt modelId="{D232B611-E5B1-4983-87CF-68D172ECCFB9}" type="pres">
      <dgm:prSet presAssocID="{092BABDD-C407-47DA-8701-32D8D91D7D5E}" presName="compNode" presStyleCnt="0"/>
      <dgm:spPr/>
    </dgm:pt>
    <dgm:pt modelId="{852B5143-AE1F-4233-A731-D364DB71F170}" type="pres">
      <dgm:prSet presAssocID="{092BABDD-C407-47DA-8701-32D8D91D7D5E}" presName="bgRect" presStyleLbl="bgShp" presStyleIdx="1" presStyleCnt="6"/>
      <dgm:spPr/>
    </dgm:pt>
    <dgm:pt modelId="{8F5DF063-1BA6-42DE-984F-304CEDA7340A}" type="pres">
      <dgm:prSet presAssocID="{092BABDD-C407-47DA-8701-32D8D91D7D5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spital with solid fill"/>
        </a:ext>
      </dgm:extLst>
    </dgm:pt>
    <dgm:pt modelId="{2718B13F-94D9-4D30-8FF7-14A985664545}" type="pres">
      <dgm:prSet presAssocID="{092BABDD-C407-47DA-8701-32D8D91D7D5E}" presName="spaceRect" presStyleCnt="0"/>
      <dgm:spPr/>
    </dgm:pt>
    <dgm:pt modelId="{A69AED5D-AAFE-4845-BB83-D63D4F9FD13C}" type="pres">
      <dgm:prSet presAssocID="{092BABDD-C407-47DA-8701-32D8D91D7D5E}" presName="parTx" presStyleLbl="revTx" presStyleIdx="1" presStyleCnt="6">
        <dgm:presLayoutVars>
          <dgm:chMax val="0"/>
          <dgm:chPref val="0"/>
        </dgm:presLayoutVars>
      </dgm:prSet>
      <dgm:spPr/>
    </dgm:pt>
    <dgm:pt modelId="{CD189F99-0677-4B4C-AECC-22ABC06CBF83}" type="pres">
      <dgm:prSet presAssocID="{1E8B0D72-32C3-4010-9B8B-780BAD59F18A}" presName="sibTrans" presStyleCnt="0"/>
      <dgm:spPr/>
    </dgm:pt>
    <dgm:pt modelId="{BC7B255F-1E69-49B7-B969-856E877E686E}" type="pres">
      <dgm:prSet presAssocID="{3D0678B5-72BD-4225-92EC-FDE79E897150}" presName="compNode" presStyleCnt="0"/>
      <dgm:spPr/>
    </dgm:pt>
    <dgm:pt modelId="{ADFB4F7D-A551-4CAC-9D07-FBA319498AF8}" type="pres">
      <dgm:prSet presAssocID="{3D0678B5-72BD-4225-92EC-FDE79E897150}" presName="bgRect" presStyleLbl="bgShp" presStyleIdx="2" presStyleCnt="6"/>
      <dgm:spPr/>
    </dgm:pt>
    <dgm:pt modelId="{76215F15-F82A-4625-9920-A340DD349230}" type="pres">
      <dgm:prSet presAssocID="{3D0678B5-72BD-4225-92EC-FDE79E89715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E7FB398A-675D-4985-AA14-99F7CD8F5770}" type="pres">
      <dgm:prSet presAssocID="{3D0678B5-72BD-4225-92EC-FDE79E897150}" presName="spaceRect" presStyleCnt="0"/>
      <dgm:spPr/>
    </dgm:pt>
    <dgm:pt modelId="{80DDB3E2-F5C0-42F9-97BF-02BD27F6B2AF}" type="pres">
      <dgm:prSet presAssocID="{3D0678B5-72BD-4225-92EC-FDE79E897150}" presName="parTx" presStyleLbl="revTx" presStyleIdx="2" presStyleCnt="6">
        <dgm:presLayoutVars>
          <dgm:chMax val="0"/>
          <dgm:chPref val="0"/>
        </dgm:presLayoutVars>
      </dgm:prSet>
      <dgm:spPr/>
    </dgm:pt>
    <dgm:pt modelId="{3165BFB5-F9CC-4E26-A520-7E0847FE1ABE}" type="pres">
      <dgm:prSet presAssocID="{0820CD1E-0BFE-40DC-BF2E-C3298E07E6F2}" presName="sibTrans" presStyleCnt="0"/>
      <dgm:spPr/>
    </dgm:pt>
    <dgm:pt modelId="{CB89C438-190C-430A-AC44-7AA8FD955C81}" type="pres">
      <dgm:prSet presAssocID="{F7DEF8CF-BB17-49D6-997E-1A895AC90AC8}" presName="compNode" presStyleCnt="0"/>
      <dgm:spPr/>
    </dgm:pt>
    <dgm:pt modelId="{5E198A9E-A3D6-45C6-88C9-24C8E7B600AE}" type="pres">
      <dgm:prSet presAssocID="{F7DEF8CF-BB17-49D6-997E-1A895AC90AC8}" presName="bgRect" presStyleLbl="bgShp" presStyleIdx="3" presStyleCnt="6"/>
      <dgm:spPr/>
    </dgm:pt>
    <dgm:pt modelId="{848DD6FC-6070-4AF1-B32E-235F3D5365C2}" type="pres">
      <dgm:prSet presAssocID="{F7DEF8CF-BB17-49D6-997E-1A895AC90AC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37468E5D-394F-4725-B810-3AB5B902FE6E}" type="pres">
      <dgm:prSet presAssocID="{F7DEF8CF-BB17-49D6-997E-1A895AC90AC8}" presName="spaceRect" presStyleCnt="0"/>
      <dgm:spPr/>
    </dgm:pt>
    <dgm:pt modelId="{48CF0375-69C9-463B-9D46-80495C0AF647}" type="pres">
      <dgm:prSet presAssocID="{F7DEF8CF-BB17-49D6-997E-1A895AC90AC8}" presName="parTx" presStyleLbl="revTx" presStyleIdx="3" presStyleCnt="6">
        <dgm:presLayoutVars>
          <dgm:chMax val="0"/>
          <dgm:chPref val="0"/>
        </dgm:presLayoutVars>
      </dgm:prSet>
      <dgm:spPr/>
    </dgm:pt>
    <dgm:pt modelId="{1D8151F7-3BB6-4631-958D-7F4DD23962D9}" type="pres">
      <dgm:prSet presAssocID="{08E4A119-71C9-4903-AB63-BC0C6674A17A}" presName="sibTrans" presStyleCnt="0"/>
      <dgm:spPr/>
    </dgm:pt>
    <dgm:pt modelId="{2B5F0294-0755-4120-9865-09C01B8BDE11}" type="pres">
      <dgm:prSet presAssocID="{3132C818-C305-4AC3-B777-4CC79C48B9A8}" presName="compNode" presStyleCnt="0"/>
      <dgm:spPr/>
    </dgm:pt>
    <dgm:pt modelId="{EFABFF44-C7E2-4702-95CA-FACE80AB80A7}" type="pres">
      <dgm:prSet presAssocID="{3132C818-C305-4AC3-B777-4CC79C48B9A8}" presName="bgRect" presStyleLbl="bgShp" presStyleIdx="4" presStyleCnt="6"/>
      <dgm:spPr/>
    </dgm:pt>
    <dgm:pt modelId="{E92FC8A9-CEF0-47E4-95B4-B0FC3472F6B9}" type="pres">
      <dgm:prSet presAssocID="{3132C818-C305-4AC3-B777-4CC79C48B9A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spaper"/>
        </a:ext>
      </dgm:extLst>
    </dgm:pt>
    <dgm:pt modelId="{84EE7606-5475-4A00-834C-5939EF66BC40}" type="pres">
      <dgm:prSet presAssocID="{3132C818-C305-4AC3-B777-4CC79C48B9A8}" presName="spaceRect" presStyleCnt="0"/>
      <dgm:spPr/>
    </dgm:pt>
    <dgm:pt modelId="{9771FFC4-64E9-404B-9FC6-24912E1F60B9}" type="pres">
      <dgm:prSet presAssocID="{3132C818-C305-4AC3-B777-4CC79C48B9A8}" presName="parTx" presStyleLbl="revTx" presStyleIdx="4" presStyleCnt="6">
        <dgm:presLayoutVars>
          <dgm:chMax val="0"/>
          <dgm:chPref val="0"/>
        </dgm:presLayoutVars>
      </dgm:prSet>
      <dgm:spPr/>
    </dgm:pt>
    <dgm:pt modelId="{7C0EE7B3-76F8-44DD-98BD-57DC1417B51E}" type="pres">
      <dgm:prSet presAssocID="{9A2128E2-130A-403A-806B-CED6375D2D08}" presName="sibTrans" presStyleCnt="0"/>
      <dgm:spPr/>
    </dgm:pt>
    <dgm:pt modelId="{F096AA81-22DC-4A59-BE0C-F8AC43BF1C13}" type="pres">
      <dgm:prSet presAssocID="{176673F7-C5E7-47E0-878C-5AF788C07A64}" presName="compNode" presStyleCnt="0"/>
      <dgm:spPr/>
    </dgm:pt>
    <dgm:pt modelId="{6F86BCAC-C4A8-41EF-8548-FAFEB74EF122}" type="pres">
      <dgm:prSet presAssocID="{176673F7-C5E7-47E0-878C-5AF788C07A64}" presName="bgRect" presStyleLbl="bgShp" presStyleIdx="5" presStyleCnt="6"/>
      <dgm:spPr/>
    </dgm:pt>
    <dgm:pt modelId="{D455C78F-2422-46CF-B250-F7EA7677C1E3}" type="pres">
      <dgm:prSet presAssocID="{176673F7-C5E7-47E0-878C-5AF788C07A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icroscope"/>
        </a:ext>
      </dgm:extLst>
    </dgm:pt>
    <dgm:pt modelId="{250887D8-EF99-4383-A194-55B62AEEEBC9}" type="pres">
      <dgm:prSet presAssocID="{176673F7-C5E7-47E0-878C-5AF788C07A64}" presName="spaceRect" presStyleCnt="0"/>
      <dgm:spPr/>
    </dgm:pt>
    <dgm:pt modelId="{6B45C03B-C601-42D8-8F4C-630B0A867431}" type="pres">
      <dgm:prSet presAssocID="{176673F7-C5E7-47E0-878C-5AF788C07A64}" presName="parTx" presStyleLbl="revTx" presStyleIdx="5" presStyleCnt="6">
        <dgm:presLayoutVars>
          <dgm:chMax val="0"/>
          <dgm:chPref val="0"/>
        </dgm:presLayoutVars>
      </dgm:prSet>
      <dgm:spPr/>
    </dgm:pt>
  </dgm:ptLst>
  <dgm:cxnLst>
    <dgm:cxn modelId="{AC633007-A82A-4F04-8533-A7BED8AC0A94}" type="presOf" srcId="{3D0678B5-72BD-4225-92EC-FDE79E897150}" destId="{80DDB3E2-F5C0-42F9-97BF-02BD27F6B2AF}" srcOrd="0" destOrd="0" presId="urn:microsoft.com/office/officeart/2018/2/layout/IconVerticalSolidList"/>
    <dgm:cxn modelId="{13501C21-C7AF-44FF-9585-5BE406E073B5}" type="presOf" srcId="{742811D3-34AA-4209-9AB2-CEFF097FD2E6}" destId="{307281F2-9237-4811-866D-F26F7E645A83}" srcOrd="0" destOrd="0" presId="urn:microsoft.com/office/officeart/2018/2/layout/IconVerticalSolidList"/>
    <dgm:cxn modelId="{DB512B21-A2E7-4549-B89D-26A710D195AC}" type="presOf" srcId="{4BBCF1E9-88B0-4E79-899F-7F6B90BF72EC}" destId="{49C74DEE-3340-4A04-BD4B-C2CB382A9722}" srcOrd="0" destOrd="0" presId="urn:microsoft.com/office/officeart/2018/2/layout/IconVerticalSolidList"/>
    <dgm:cxn modelId="{4CBB184A-52C6-4AD7-B04C-765D415EC8A7}" srcId="{742811D3-34AA-4209-9AB2-CEFF097FD2E6}" destId="{F7DEF8CF-BB17-49D6-997E-1A895AC90AC8}" srcOrd="3" destOrd="0" parTransId="{2FF547D9-3FA4-4F7A-AE18-6147906097AE}" sibTransId="{08E4A119-71C9-4903-AB63-BC0C6674A17A}"/>
    <dgm:cxn modelId="{7A392A57-762A-4E81-96AD-BCBAF67156D1}" type="presOf" srcId="{092BABDD-C407-47DA-8701-32D8D91D7D5E}" destId="{A69AED5D-AAFE-4845-BB83-D63D4F9FD13C}" srcOrd="0" destOrd="0" presId="urn:microsoft.com/office/officeart/2018/2/layout/IconVerticalSolidList"/>
    <dgm:cxn modelId="{8C532D5A-CB71-4450-BD19-D7AAE5D6FF22}" srcId="{742811D3-34AA-4209-9AB2-CEFF097FD2E6}" destId="{4BBCF1E9-88B0-4E79-899F-7F6B90BF72EC}" srcOrd="0" destOrd="0" parTransId="{B432CD08-9AE0-48B5-AF85-3A9EF1B886D2}" sibTransId="{FB00A515-07EE-4DC5-AD6C-0EEB8DC6A4CE}"/>
    <dgm:cxn modelId="{B23C727E-CABD-4289-9E5C-E1F9E283C2AD}" srcId="{742811D3-34AA-4209-9AB2-CEFF097FD2E6}" destId="{176673F7-C5E7-47E0-878C-5AF788C07A64}" srcOrd="5" destOrd="0" parTransId="{48F4EC74-8E9E-42C8-9EF0-A347DE0578BB}" sibTransId="{04595C5A-50F4-49D8-8220-E43F15AC0942}"/>
    <dgm:cxn modelId="{ECAF0884-0082-429A-8629-BE0443A9258E}" srcId="{742811D3-34AA-4209-9AB2-CEFF097FD2E6}" destId="{3D0678B5-72BD-4225-92EC-FDE79E897150}" srcOrd="2" destOrd="0" parTransId="{A6615E2F-41AE-4CFC-96F2-A5195D6B8851}" sibTransId="{0820CD1E-0BFE-40DC-BF2E-C3298E07E6F2}"/>
    <dgm:cxn modelId="{C976AECA-922D-4BD6-AC41-5CB7EC2352DF}" type="presOf" srcId="{176673F7-C5E7-47E0-878C-5AF788C07A64}" destId="{6B45C03B-C601-42D8-8F4C-630B0A867431}" srcOrd="0" destOrd="0" presId="urn:microsoft.com/office/officeart/2018/2/layout/IconVerticalSolidList"/>
    <dgm:cxn modelId="{0FD6D0D4-37A4-4058-BDC6-C97ACB9FF014}" type="presOf" srcId="{F7DEF8CF-BB17-49D6-997E-1A895AC90AC8}" destId="{48CF0375-69C9-463B-9D46-80495C0AF647}" srcOrd="0" destOrd="0" presId="urn:microsoft.com/office/officeart/2018/2/layout/IconVerticalSolidList"/>
    <dgm:cxn modelId="{208236EC-DECE-4BF2-902A-6994C3976179}" type="presOf" srcId="{3132C818-C305-4AC3-B777-4CC79C48B9A8}" destId="{9771FFC4-64E9-404B-9FC6-24912E1F60B9}" srcOrd="0" destOrd="0" presId="urn:microsoft.com/office/officeart/2018/2/layout/IconVerticalSolidList"/>
    <dgm:cxn modelId="{D10C8EF6-51DF-4536-8D83-C9516414D20C}" srcId="{742811D3-34AA-4209-9AB2-CEFF097FD2E6}" destId="{3132C818-C305-4AC3-B777-4CC79C48B9A8}" srcOrd="4" destOrd="0" parTransId="{312D029B-43E8-427A-B417-B4FE2EBF400E}" sibTransId="{9A2128E2-130A-403A-806B-CED6375D2D08}"/>
    <dgm:cxn modelId="{B8B1C0FC-3F81-4426-8D46-0830474857C3}" srcId="{742811D3-34AA-4209-9AB2-CEFF097FD2E6}" destId="{092BABDD-C407-47DA-8701-32D8D91D7D5E}" srcOrd="1" destOrd="0" parTransId="{75B5A735-D54C-4929-B8D4-99CA5817540F}" sibTransId="{1E8B0D72-32C3-4010-9B8B-780BAD59F18A}"/>
    <dgm:cxn modelId="{24E32CF1-92C4-4E58-A71F-DDEA938138AA}" type="presParOf" srcId="{307281F2-9237-4811-866D-F26F7E645A83}" destId="{30C85CFA-960E-4C23-8319-F02552CFC9AD}" srcOrd="0" destOrd="0" presId="urn:microsoft.com/office/officeart/2018/2/layout/IconVerticalSolidList"/>
    <dgm:cxn modelId="{AD33C2DD-5653-4240-9D2C-14BF135BCEC7}" type="presParOf" srcId="{30C85CFA-960E-4C23-8319-F02552CFC9AD}" destId="{DF5D12D8-413B-4BC7-BEF2-8C2CFF4D9916}" srcOrd="0" destOrd="0" presId="urn:microsoft.com/office/officeart/2018/2/layout/IconVerticalSolidList"/>
    <dgm:cxn modelId="{F1603987-5227-462A-8059-BDF18D70CA64}" type="presParOf" srcId="{30C85CFA-960E-4C23-8319-F02552CFC9AD}" destId="{99EFB8CC-ADF6-4ECC-BD95-84DF77032EBD}" srcOrd="1" destOrd="0" presId="urn:microsoft.com/office/officeart/2018/2/layout/IconVerticalSolidList"/>
    <dgm:cxn modelId="{E5BB8582-BDDB-47F5-91A9-298F38FA929A}" type="presParOf" srcId="{30C85CFA-960E-4C23-8319-F02552CFC9AD}" destId="{FB450DEF-8FE8-4017-B64F-0A3B07CEE735}" srcOrd="2" destOrd="0" presId="urn:microsoft.com/office/officeart/2018/2/layout/IconVerticalSolidList"/>
    <dgm:cxn modelId="{500A3667-7AFF-4E91-9A78-FF5047310082}" type="presParOf" srcId="{30C85CFA-960E-4C23-8319-F02552CFC9AD}" destId="{49C74DEE-3340-4A04-BD4B-C2CB382A9722}" srcOrd="3" destOrd="0" presId="urn:microsoft.com/office/officeart/2018/2/layout/IconVerticalSolidList"/>
    <dgm:cxn modelId="{10E61F01-3955-431F-BB50-01B3043B0297}" type="presParOf" srcId="{307281F2-9237-4811-866D-F26F7E645A83}" destId="{8EAE3C0E-2ED8-48E8-A6C8-63E7DE05C2D7}" srcOrd="1" destOrd="0" presId="urn:microsoft.com/office/officeart/2018/2/layout/IconVerticalSolidList"/>
    <dgm:cxn modelId="{80AA91EE-FF11-4E02-9E96-9AB3BAEB3327}" type="presParOf" srcId="{307281F2-9237-4811-866D-F26F7E645A83}" destId="{D232B611-E5B1-4983-87CF-68D172ECCFB9}" srcOrd="2" destOrd="0" presId="urn:microsoft.com/office/officeart/2018/2/layout/IconVerticalSolidList"/>
    <dgm:cxn modelId="{C90E61E4-F96A-4B2C-A36F-AAB964CA9A15}" type="presParOf" srcId="{D232B611-E5B1-4983-87CF-68D172ECCFB9}" destId="{852B5143-AE1F-4233-A731-D364DB71F170}" srcOrd="0" destOrd="0" presId="urn:microsoft.com/office/officeart/2018/2/layout/IconVerticalSolidList"/>
    <dgm:cxn modelId="{EC2D9E1D-E507-4BA6-837C-54B33D62C896}" type="presParOf" srcId="{D232B611-E5B1-4983-87CF-68D172ECCFB9}" destId="{8F5DF063-1BA6-42DE-984F-304CEDA7340A}" srcOrd="1" destOrd="0" presId="urn:microsoft.com/office/officeart/2018/2/layout/IconVerticalSolidList"/>
    <dgm:cxn modelId="{99CEED52-BFF7-4C24-AA89-7123F48D8910}" type="presParOf" srcId="{D232B611-E5B1-4983-87CF-68D172ECCFB9}" destId="{2718B13F-94D9-4D30-8FF7-14A985664545}" srcOrd="2" destOrd="0" presId="urn:microsoft.com/office/officeart/2018/2/layout/IconVerticalSolidList"/>
    <dgm:cxn modelId="{1A8CEC18-7FEA-47C9-8A56-1A8099E7D5B9}" type="presParOf" srcId="{D232B611-E5B1-4983-87CF-68D172ECCFB9}" destId="{A69AED5D-AAFE-4845-BB83-D63D4F9FD13C}" srcOrd="3" destOrd="0" presId="urn:microsoft.com/office/officeart/2018/2/layout/IconVerticalSolidList"/>
    <dgm:cxn modelId="{3C578A9E-E502-4D10-A563-5C43AAC36682}" type="presParOf" srcId="{307281F2-9237-4811-866D-F26F7E645A83}" destId="{CD189F99-0677-4B4C-AECC-22ABC06CBF83}" srcOrd="3" destOrd="0" presId="urn:microsoft.com/office/officeart/2018/2/layout/IconVerticalSolidList"/>
    <dgm:cxn modelId="{AB3738AE-6449-43F4-BBB8-B2A0D5345817}" type="presParOf" srcId="{307281F2-9237-4811-866D-F26F7E645A83}" destId="{BC7B255F-1E69-49B7-B969-856E877E686E}" srcOrd="4" destOrd="0" presId="urn:microsoft.com/office/officeart/2018/2/layout/IconVerticalSolidList"/>
    <dgm:cxn modelId="{8D334A1D-0173-4E96-824F-24F91DE317C6}" type="presParOf" srcId="{BC7B255F-1E69-49B7-B969-856E877E686E}" destId="{ADFB4F7D-A551-4CAC-9D07-FBA319498AF8}" srcOrd="0" destOrd="0" presId="urn:microsoft.com/office/officeart/2018/2/layout/IconVerticalSolidList"/>
    <dgm:cxn modelId="{B5040CA9-6C37-4496-854F-4ABCDFA5172A}" type="presParOf" srcId="{BC7B255F-1E69-49B7-B969-856E877E686E}" destId="{76215F15-F82A-4625-9920-A340DD349230}" srcOrd="1" destOrd="0" presId="urn:microsoft.com/office/officeart/2018/2/layout/IconVerticalSolidList"/>
    <dgm:cxn modelId="{CD640756-A66B-4680-B20B-4C0D45A86659}" type="presParOf" srcId="{BC7B255F-1E69-49B7-B969-856E877E686E}" destId="{E7FB398A-675D-4985-AA14-99F7CD8F5770}" srcOrd="2" destOrd="0" presId="urn:microsoft.com/office/officeart/2018/2/layout/IconVerticalSolidList"/>
    <dgm:cxn modelId="{182B0AEE-0F78-4646-A099-E47E50FF8467}" type="presParOf" srcId="{BC7B255F-1E69-49B7-B969-856E877E686E}" destId="{80DDB3E2-F5C0-42F9-97BF-02BD27F6B2AF}" srcOrd="3" destOrd="0" presId="urn:microsoft.com/office/officeart/2018/2/layout/IconVerticalSolidList"/>
    <dgm:cxn modelId="{00D9B610-BDCC-4F43-9D4B-727B707F6078}" type="presParOf" srcId="{307281F2-9237-4811-866D-F26F7E645A83}" destId="{3165BFB5-F9CC-4E26-A520-7E0847FE1ABE}" srcOrd="5" destOrd="0" presId="urn:microsoft.com/office/officeart/2018/2/layout/IconVerticalSolidList"/>
    <dgm:cxn modelId="{FD44BC09-B791-4E63-8552-7B47DF62931B}" type="presParOf" srcId="{307281F2-9237-4811-866D-F26F7E645A83}" destId="{CB89C438-190C-430A-AC44-7AA8FD955C81}" srcOrd="6" destOrd="0" presId="urn:microsoft.com/office/officeart/2018/2/layout/IconVerticalSolidList"/>
    <dgm:cxn modelId="{18242238-3540-4546-9A2F-DEE0AECF4550}" type="presParOf" srcId="{CB89C438-190C-430A-AC44-7AA8FD955C81}" destId="{5E198A9E-A3D6-45C6-88C9-24C8E7B600AE}" srcOrd="0" destOrd="0" presId="urn:microsoft.com/office/officeart/2018/2/layout/IconVerticalSolidList"/>
    <dgm:cxn modelId="{A3137C36-2A00-41A2-B093-A031905CD645}" type="presParOf" srcId="{CB89C438-190C-430A-AC44-7AA8FD955C81}" destId="{848DD6FC-6070-4AF1-B32E-235F3D5365C2}" srcOrd="1" destOrd="0" presId="urn:microsoft.com/office/officeart/2018/2/layout/IconVerticalSolidList"/>
    <dgm:cxn modelId="{73A1D33E-7098-44EB-81A4-95728ADED05B}" type="presParOf" srcId="{CB89C438-190C-430A-AC44-7AA8FD955C81}" destId="{37468E5D-394F-4725-B810-3AB5B902FE6E}" srcOrd="2" destOrd="0" presId="urn:microsoft.com/office/officeart/2018/2/layout/IconVerticalSolidList"/>
    <dgm:cxn modelId="{2B2AEC5F-A0D6-491A-9264-9AAFA7120C88}" type="presParOf" srcId="{CB89C438-190C-430A-AC44-7AA8FD955C81}" destId="{48CF0375-69C9-463B-9D46-80495C0AF647}" srcOrd="3" destOrd="0" presId="urn:microsoft.com/office/officeart/2018/2/layout/IconVerticalSolidList"/>
    <dgm:cxn modelId="{7B86AC5A-C782-4309-AA8D-E327118C315C}" type="presParOf" srcId="{307281F2-9237-4811-866D-F26F7E645A83}" destId="{1D8151F7-3BB6-4631-958D-7F4DD23962D9}" srcOrd="7" destOrd="0" presId="urn:microsoft.com/office/officeart/2018/2/layout/IconVerticalSolidList"/>
    <dgm:cxn modelId="{8E01C217-981A-431D-958D-4477E6C42123}" type="presParOf" srcId="{307281F2-9237-4811-866D-F26F7E645A83}" destId="{2B5F0294-0755-4120-9865-09C01B8BDE11}" srcOrd="8" destOrd="0" presId="urn:microsoft.com/office/officeart/2018/2/layout/IconVerticalSolidList"/>
    <dgm:cxn modelId="{848D3894-9A56-4431-AC50-5159CDDF8ECD}" type="presParOf" srcId="{2B5F0294-0755-4120-9865-09C01B8BDE11}" destId="{EFABFF44-C7E2-4702-95CA-FACE80AB80A7}" srcOrd="0" destOrd="0" presId="urn:microsoft.com/office/officeart/2018/2/layout/IconVerticalSolidList"/>
    <dgm:cxn modelId="{FB09A76A-6875-437B-9A74-BBAC1FFA4C3D}" type="presParOf" srcId="{2B5F0294-0755-4120-9865-09C01B8BDE11}" destId="{E92FC8A9-CEF0-47E4-95B4-B0FC3472F6B9}" srcOrd="1" destOrd="0" presId="urn:microsoft.com/office/officeart/2018/2/layout/IconVerticalSolidList"/>
    <dgm:cxn modelId="{434FAA42-FC25-46D7-A9E4-46EF3563EE1E}" type="presParOf" srcId="{2B5F0294-0755-4120-9865-09C01B8BDE11}" destId="{84EE7606-5475-4A00-834C-5939EF66BC40}" srcOrd="2" destOrd="0" presId="urn:microsoft.com/office/officeart/2018/2/layout/IconVerticalSolidList"/>
    <dgm:cxn modelId="{D85329A6-E3F5-4F22-8983-116BA1655332}" type="presParOf" srcId="{2B5F0294-0755-4120-9865-09C01B8BDE11}" destId="{9771FFC4-64E9-404B-9FC6-24912E1F60B9}" srcOrd="3" destOrd="0" presId="urn:microsoft.com/office/officeart/2018/2/layout/IconVerticalSolidList"/>
    <dgm:cxn modelId="{85A604BC-AC24-486B-87BE-8DEBC359CF05}" type="presParOf" srcId="{307281F2-9237-4811-866D-F26F7E645A83}" destId="{7C0EE7B3-76F8-44DD-98BD-57DC1417B51E}" srcOrd="9" destOrd="0" presId="urn:microsoft.com/office/officeart/2018/2/layout/IconVerticalSolidList"/>
    <dgm:cxn modelId="{87E9A97A-D889-42A6-8DD4-4830F4AFC531}" type="presParOf" srcId="{307281F2-9237-4811-866D-F26F7E645A83}" destId="{F096AA81-22DC-4A59-BE0C-F8AC43BF1C13}" srcOrd="10" destOrd="0" presId="urn:microsoft.com/office/officeart/2018/2/layout/IconVerticalSolidList"/>
    <dgm:cxn modelId="{08A309B7-5352-48F8-B5BE-6AEFA44D9971}" type="presParOf" srcId="{F096AA81-22DC-4A59-BE0C-F8AC43BF1C13}" destId="{6F86BCAC-C4A8-41EF-8548-FAFEB74EF122}" srcOrd="0" destOrd="0" presId="urn:microsoft.com/office/officeart/2018/2/layout/IconVerticalSolidList"/>
    <dgm:cxn modelId="{1EBA4B87-526F-4462-BC06-9DF0DCE34387}" type="presParOf" srcId="{F096AA81-22DC-4A59-BE0C-F8AC43BF1C13}" destId="{D455C78F-2422-46CF-B250-F7EA7677C1E3}" srcOrd="1" destOrd="0" presId="urn:microsoft.com/office/officeart/2018/2/layout/IconVerticalSolidList"/>
    <dgm:cxn modelId="{D2713F77-59D1-4EEF-8898-2F8DF2D90B68}" type="presParOf" srcId="{F096AA81-22DC-4A59-BE0C-F8AC43BF1C13}" destId="{250887D8-EF99-4383-A194-55B62AEEEBC9}" srcOrd="2" destOrd="0" presId="urn:microsoft.com/office/officeart/2018/2/layout/IconVerticalSolidList"/>
    <dgm:cxn modelId="{94E87598-03E9-40F4-BD7A-9379451E2BBD}" type="presParOf" srcId="{F096AA81-22DC-4A59-BE0C-F8AC43BF1C13}" destId="{6B45C03B-C601-42D8-8F4C-630B0A867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A2594-03F3-4384-83C5-3D68DF3E2347}"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E6E19D7C-EA22-451A-9E52-519BF38B3847}">
      <dgm:prSet/>
      <dgm:spPr/>
      <dgm:t>
        <a:bodyPr/>
        <a:lstStyle/>
        <a:p>
          <a:r>
            <a:rPr lang="en-US" dirty="0"/>
            <a:t>Focus of the Programme</a:t>
          </a:r>
        </a:p>
      </dgm:t>
    </dgm:pt>
    <dgm:pt modelId="{CD34DD8E-5FF2-4B50-A764-5315716F4827}" type="parTrans" cxnId="{45BD29E8-F40F-4D4B-A772-41F051CD88A0}">
      <dgm:prSet/>
      <dgm:spPr/>
      <dgm:t>
        <a:bodyPr/>
        <a:lstStyle/>
        <a:p>
          <a:endParaRPr lang="en-US"/>
        </a:p>
      </dgm:t>
    </dgm:pt>
    <dgm:pt modelId="{556FA50C-AE76-4F70-BFDB-BE80AB4211ED}" type="sibTrans" cxnId="{45BD29E8-F40F-4D4B-A772-41F051CD88A0}">
      <dgm:prSet/>
      <dgm:spPr/>
      <dgm:t>
        <a:bodyPr/>
        <a:lstStyle/>
        <a:p>
          <a:endParaRPr lang="en-US"/>
        </a:p>
      </dgm:t>
    </dgm:pt>
    <dgm:pt modelId="{BC156251-9175-4A4A-B227-BC1BF7B0B1FA}">
      <dgm:prSet/>
      <dgm:spPr/>
      <dgm:t>
        <a:bodyPr/>
        <a:lstStyle/>
        <a:p>
          <a:r>
            <a:rPr lang="en-US" dirty="0"/>
            <a:t>Paused NRL</a:t>
          </a:r>
        </a:p>
      </dgm:t>
    </dgm:pt>
    <dgm:pt modelId="{C1DC1322-66B8-4E97-AF82-E3BFFF9659F0}" type="parTrans" cxnId="{3D41CDC0-DB27-4068-AA0F-A4BF4AF5ADDC}">
      <dgm:prSet/>
      <dgm:spPr/>
      <dgm:t>
        <a:bodyPr/>
        <a:lstStyle/>
        <a:p>
          <a:endParaRPr lang="en-US"/>
        </a:p>
      </dgm:t>
    </dgm:pt>
    <dgm:pt modelId="{97122B58-02C8-429C-937E-3F1634ADDE0D}" type="sibTrans" cxnId="{3D41CDC0-DB27-4068-AA0F-A4BF4AF5ADDC}">
      <dgm:prSet/>
      <dgm:spPr/>
      <dgm:t>
        <a:bodyPr/>
        <a:lstStyle/>
        <a:p>
          <a:endParaRPr lang="en-US"/>
        </a:p>
      </dgm:t>
    </dgm:pt>
    <dgm:pt modelId="{787FB62F-9E88-4DB0-839B-0B156DC090A9}">
      <dgm:prSet/>
      <dgm:spPr/>
      <dgm:t>
        <a:bodyPr/>
        <a:lstStyle/>
        <a:p>
          <a:r>
            <a:rPr lang="en-US" dirty="0"/>
            <a:t>Paused PHM</a:t>
          </a:r>
        </a:p>
      </dgm:t>
    </dgm:pt>
    <dgm:pt modelId="{DEF578EB-6522-4C4E-A07B-E34D12DE5B82}" type="parTrans" cxnId="{EEB219B0-561A-418A-BBED-AB9A36514CBF}">
      <dgm:prSet/>
      <dgm:spPr/>
      <dgm:t>
        <a:bodyPr/>
        <a:lstStyle/>
        <a:p>
          <a:endParaRPr lang="en-US"/>
        </a:p>
      </dgm:t>
    </dgm:pt>
    <dgm:pt modelId="{782AEE2B-F3DE-481E-BCE6-F953732B172D}" type="sibTrans" cxnId="{EEB219B0-561A-418A-BBED-AB9A36514CBF}">
      <dgm:prSet/>
      <dgm:spPr/>
      <dgm:t>
        <a:bodyPr/>
        <a:lstStyle/>
        <a:p>
          <a:endParaRPr lang="en-US"/>
        </a:p>
      </dgm:t>
    </dgm:pt>
    <dgm:pt modelId="{97849E59-1CC5-4226-8595-902B53BEB877}">
      <dgm:prSet/>
      <dgm:spPr/>
      <dgm:t>
        <a:bodyPr/>
        <a:lstStyle/>
        <a:p>
          <a:r>
            <a:rPr lang="en-US" dirty="0"/>
            <a:t>Priority MVS - Devon &amp; Cornwall Solution</a:t>
          </a:r>
        </a:p>
      </dgm:t>
    </dgm:pt>
    <dgm:pt modelId="{285E5190-C020-4BA6-8AC9-8AF38C05A0D4}" type="parTrans" cxnId="{5EA855BD-097F-4D60-BB6A-05A447B0E72E}">
      <dgm:prSet/>
      <dgm:spPr/>
      <dgm:t>
        <a:bodyPr/>
        <a:lstStyle/>
        <a:p>
          <a:endParaRPr lang="en-US"/>
        </a:p>
      </dgm:t>
    </dgm:pt>
    <dgm:pt modelId="{98C5A205-D770-4B1F-AA25-02211A6C8BE3}" type="sibTrans" cxnId="{5EA855BD-097F-4D60-BB6A-05A447B0E72E}">
      <dgm:prSet/>
      <dgm:spPr/>
      <dgm:t>
        <a:bodyPr/>
        <a:lstStyle/>
        <a:p>
          <a:endParaRPr lang="en-US"/>
        </a:p>
      </dgm:t>
    </dgm:pt>
    <dgm:pt modelId="{1EDC214F-AB0E-40F4-B617-29CA2ED9E335}" type="pres">
      <dgm:prSet presAssocID="{4E3A2594-03F3-4384-83C5-3D68DF3E2347}" presName="linear" presStyleCnt="0">
        <dgm:presLayoutVars>
          <dgm:dir/>
          <dgm:animLvl val="lvl"/>
          <dgm:resizeHandles val="exact"/>
        </dgm:presLayoutVars>
      </dgm:prSet>
      <dgm:spPr/>
    </dgm:pt>
    <dgm:pt modelId="{0BC30EF3-11AD-47FA-AE6E-66A90B450A9A}" type="pres">
      <dgm:prSet presAssocID="{E6E19D7C-EA22-451A-9E52-519BF38B3847}" presName="parentLin" presStyleCnt="0"/>
      <dgm:spPr/>
    </dgm:pt>
    <dgm:pt modelId="{A27FB9DC-7B7F-45A7-BCD6-E2A7A9D5588B}" type="pres">
      <dgm:prSet presAssocID="{E6E19D7C-EA22-451A-9E52-519BF38B3847}" presName="parentLeftMargin" presStyleLbl="node1" presStyleIdx="0" presStyleCnt="1"/>
      <dgm:spPr/>
    </dgm:pt>
    <dgm:pt modelId="{6B10EE71-C5A2-4B9B-8984-E3A7D472A2B5}" type="pres">
      <dgm:prSet presAssocID="{E6E19D7C-EA22-451A-9E52-519BF38B3847}" presName="parentText" presStyleLbl="node1" presStyleIdx="0" presStyleCnt="1">
        <dgm:presLayoutVars>
          <dgm:chMax val="0"/>
          <dgm:bulletEnabled val="1"/>
        </dgm:presLayoutVars>
      </dgm:prSet>
      <dgm:spPr/>
    </dgm:pt>
    <dgm:pt modelId="{A36C07FE-C7BB-499A-A74D-7E7F13735BD4}" type="pres">
      <dgm:prSet presAssocID="{E6E19D7C-EA22-451A-9E52-519BF38B3847}" presName="negativeSpace" presStyleCnt="0"/>
      <dgm:spPr/>
    </dgm:pt>
    <dgm:pt modelId="{C5A1855D-A6BC-4EB6-8B0A-6653F9F8B2FE}" type="pres">
      <dgm:prSet presAssocID="{E6E19D7C-EA22-451A-9E52-519BF38B3847}" presName="childText" presStyleLbl="conFgAcc1" presStyleIdx="0" presStyleCnt="1">
        <dgm:presLayoutVars>
          <dgm:bulletEnabled val="1"/>
        </dgm:presLayoutVars>
      </dgm:prSet>
      <dgm:spPr/>
    </dgm:pt>
  </dgm:ptLst>
  <dgm:cxnLst>
    <dgm:cxn modelId="{000F912F-FFCD-4434-9963-1EC6ACE68E8D}" type="presOf" srcId="{E6E19D7C-EA22-451A-9E52-519BF38B3847}" destId="{A27FB9DC-7B7F-45A7-BCD6-E2A7A9D5588B}" srcOrd="0" destOrd="0" presId="urn:microsoft.com/office/officeart/2005/8/layout/list1"/>
    <dgm:cxn modelId="{7C3DD342-0625-4703-93EB-CF15C0EFDC35}" type="presOf" srcId="{BC156251-9175-4A4A-B227-BC1BF7B0B1FA}" destId="{C5A1855D-A6BC-4EB6-8B0A-6653F9F8B2FE}" srcOrd="0" destOrd="0" presId="urn:microsoft.com/office/officeart/2005/8/layout/list1"/>
    <dgm:cxn modelId="{4D0BB165-4D13-4ACF-804C-8EF0C73B2950}" type="presOf" srcId="{4E3A2594-03F3-4384-83C5-3D68DF3E2347}" destId="{1EDC214F-AB0E-40F4-B617-29CA2ED9E335}" srcOrd="0" destOrd="0" presId="urn:microsoft.com/office/officeart/2005/8/layout/list1"/>
    <dgm:cxn modelId="{39F34A4B-85AC-4D2A-A735-82076F25EC41}" type="presOf" srcId="{E6E19D7C-EA22-451A-9E52-519BF38B3847}" destId="{6B10EE71-C5A2-4B9B-8984-E3A7D472A2B5}" srcOrd="1" destOrd="0" presId="urn:microsoft.com/office/officeart/2005/8/layout/list1"/>
    <dgm:cxn modelId="{49FE8C6D-3D90-4837-AA81-7A5AEB529133}" type="presOf" srcId="{787FB62F-9E88-4DB0-839B-0B156DC090A9}" destId="{C5A1855D-A6BC-4EB6-8B0A-6653F9F8B2FE}" srcOrd="0" destOrd="1" presId="urn:microsoft.com/office/officeart/2005/8/layout/list1"/>
    <dgm:cxn modelId="{EEB219B0-561A-418A-BBED-AB9A36514CBF}" srcId="{E6E19D7C-EA22-451A-9E52-519BF38B3847}" destId="{787FB62F-9E88-4DB0-839B-0B156DC090A9}" srcOrd="1" destOrd="0" parTransId="{DEF578EB-6522-4C4E-A07B-E34D12DE5B82}" sibTransId="{782AEE2B-F3DE-481E-BCE6-F953732B172D}"/>
    <dgm:cxn modelId="{1D24F5BB-822A-4907-BCD5-14E50F676F47}" type="presOf" srcId="{97849E59-1CC5-4226-8595-902B53BEB877}" destId="{C5A1855D-A6BC-4EB6-8B0A-6653F9F8B2FE}" srcOrd="0" destOrd="2" presId="urn:microsoft.com/office/officeart/2005/8/layout/list1"/>
    <dgm:cxn modelId="{5EA855BD-097F-4D60-BB6A-05A447B0E72E}" srcId="{E6E19D7C-EA22-451A-9E52-519BF38B3847}" destId="{97849E59-1CC5-4226-8595-902B53BEB877}" srcOrd="2" destOrd="0" parTransId="{285E5190-C020-4BA6-8AC9-8AF38C05A0D4}" sibTransId="{98C5A205-D770-4B1F-AA25-02211A6C8BE3}"/>
    <dgm:cxn modelId="{3D41CDC0-DB27-4068-AA0F-A4BF4AF5ADDC}" srcId="{E6E19D7C-EA22-451A-9E52-519BF38B3847}" destId="{BC156251-9175-4A4A-B227-BC1BF7B0B1FA}" srcOrd="0" destOrd="0" parTransId="{C1DC1322-66B8-4E97-AF82-E3BFFF9659F0}" sibTransId="{97122B58-02C8-429C-937E-3F1634ADDE0D}"/>
    <dgm:cxn modelId="{45BD29E8-F40F-4D4B-A772-41F051CD88A0}" srcId="{4E3A2594-03F3-4384-83C5-3D68DF3E2347}" destId="{E6E19D7C-EA22-451A-9E52-519BF38B3847}" srcOrd="0" destOrd="0" parTransId="{CD34DD8E-5FF2-4B50-A764-5315716F4827}" sibTransId="{556FA50C-AE76-4F70-BFDB-BE80AB4211ED}"/>
    <dgm:cxn modelId="{A19F5C40-D329-41DA-B11F-19C4115AE36F}" type="presParOf" srcId="{1EDC214F-AB0E-40F4-B617-29CA2ED9E335}" destId="{0BC30EF3-11AD-47FA-AE6E-66A90B450A9A}" srcOrd="0" destOrd="0" presId="urn:microsoft.com/office/officeart/2005/8/layout/list1"/>
    <dgm:cxn modelId="{99532F0A-3866-4E83-951B-642F273D51DD}" type="presParOf" srcId="{0BC30EF3-11AD-47FA-AE6E-66A90B450A9A}" destId="{A27FB9DC-7B7F-45A7-BCD6-E2A7A9D5588B}" srcOrd="0" destOrd="0" presId="urn:microsoft.com/office/officeart/2005/8/layout/list1"/>
    <dgm:cxn modelId="{3BD623E6-7989-4413-A3DF-B0D5C71522B8}" type="presParOf" srcId="{0BC30EF3-11AD-47FA-AE6E-66A90B450A9A}" destId="{6B10EE71-C5A2-4B9B-8984-E3A7D472A2B5}" srcOrd="1" destOrd="0" presId="urn:microsoft.com/office/officeart/2005/8/layout/list1"/>
    <dgm:cxn modelId="{BE491638-0951-46EF-92DB-26F7B1AF9F50}" type="presParOf" srcId="{1EDC214F-AB0E-40F4-B617-29CA2ED9E335}" destId="{A36C07FE-C7BB-499A-A74D-7E7F13735BD4}" srcOrd="1" destOrd="0" presId="urn:microsoft.com/office/officeart/2005/8/layout/list1"/>
    <dgm:cxn modelId="{16658B67-50E6-409A-99B8-BA61C04A1CAC}" type="presParOf" srcId="{1EDC214F-AB0E-40F4-B617-29CA2ED9E335}" destId="{C5A1855D-A6BC-4EB6-8B0A-6653F9F8B2F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819BF-C8E2-4761-9ACF-6B8817A1E654}"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9FB75EC9-A75A-4AB9-AD8A-403EF1246B6A}">
      <dgm:prSet custT="1"/>
      <dgm:spPr/>
      <dgm:t>
        <a:bodyPr/>
        <a:lstStyle/>
        <a:p>
          <a:r>
            <a:rPr lang="en-US" sz="1050"/>
            <a:t>Difficulty in prioritising shared care record work against individual stakeholder digital priorities</a:t>
          </a:r>
        </a:p>
      </dgm:t>
    </dgm:pt>
    <dgm:pt modelId="{198A188D-ED6B-4CB2-ADA6-DAFCD989408C}" type="parTrans" cxnId="{B01AC2D4-BF02-455C-86E7-393339D3778F}">
      <dgm:prSet/>
      <dgm:spPr/>
      <dgm:t>
        <a:bodyPr/>
        <a:lstStyle/>
        <a:p>
          <a:endParaRPr lang="en-US" sz="6600"/>
        </a:p>
      </dgm:t>
    </dgm:pt>
    <dgm:pt modelId="{22237E2D-808C-4014-BC41-DC19AFC51432}" type="sibTrans" cxnId="{B01AC2D4-BF02-455C-86E7-393339D3778F}">
      <dgm:prSet/>
      <dgm:spPr/>
      <dgm:t>
        <a:bodyPr/>
        <a:lstStyle/>
        <a:p>
          <a:endParaRPr lang="en-US" sz="3200"/>
        </a:p>
      </dgm:t>
    </dgm:pt>
    <dgm:pt modelId="{9E85B526-6B2B-4293-8371-E59DF4B1E31B}">
      <dgm:prSet custT="1"/>
      <dgm:spPr/>
      <dgm:t>
        <a:bodyPr/>
        <a:lstStyle/>
        <a:p>
          <a:r>
            <a:rPr lang="en-US" sz="1050" dirty="0"/>
            <a:t>Agreeing which organisation would host / hold the supplier contract</a:t>
          </a:r>
        </a:p>
      </dgm:t>
    </dgm:pt>
    <dgm:pt modelId="{C146D436-5747-44EA-A9E2-3C2739260DAD}" type="parTrans" cxnId="{D479BDF0-D171-4A81-BD69-99388022F6B8}">
      <dgm:prSet/>
      <dgm:spPr/>
      <dgm:t>
        <a:bodyPr/>
        <a:lstStyle/>
        <a:p>
          <a:endParaRPr lang="en-US" sz="6600"/>
        </a:p>
      </dgm:t>
    </dgm:pt>
    <dgm:pt modelId="{A5A7D054-29F8-4C30-9B9E-E873AECC3B66}" type="sibTrans" cxnId="{D479BDF0-D171-4A81-BD69-99388022F6B8}">
      <dgm:prSet/>
      <dgm:spPr/>
      <dgm:t>
        <a:bodyPr/>
        <a:lstStyle/>
        <a:p>
          <a:endParaRPr lang="en-US" sz="3200"/>
        </a:p>
      </dgm:t>
    </dgm:pt>
    <dgm:pt modelId="{CCA116CE-A035-4552-97C2-97EEE2FD3CAD}">
      <dgm:prSet custT="1"/>
      <dgm:spPr/>
      <dgm:t>
        <a:bodyPr/>
        <a:lstStyle/>
        <a:p>
          <a:r>
            <a:rPr lang="en-US" sz="1050"/>
            <a:t>Which organisation would hold the funding</a:t>
          </a:r>
        </a:p>
      </dgm:t>
    </dgm:pt>
    <dgm:pt modelId="{1D305484-9F02-4370-8CD2-F44E7EC625DB}" type="parTrans" cxnId="{0FE554B6-91FA-41CE-8693-7034041C980C}">
      <dgm:prSet/>
      <dgm:spPr/>
      <dgm:t>
        <a:bodyPr/>
        <a:lstStyle/>
        <a:p>
          <a:endParaRPr lang="en-US" sz="6600"/>
        </a:p>
      </dgm:t>
    </dgm:pt>
    <dgm:pt modelId="{8E09BD46-9DC1-4693-BA4A-1B521E4AB77E}" type="sibTrans" cxnId="{0FE554B6-91FA-41CE-8693-7034041C980C}">
      <dgm:prSet/>
      <dgm:spPr/>
      <dgm:t>
        <a:bodyPr/>
        <a:lstStyle/>
        <a:p>
          <a:endParaRPr lang="en-US" sz="3200"/>
        </a:p>
      </dgm:t>
    </dgm:pt>
    <dgm:pt modelId="{22E68EA2-3164-415B-8F87-D0D1168F51B2}">
      <dgm:prSet custT="1"/>
      <dgm:spPr/>
      <dgm:t>
        <a:bodyPr/>
        <a:lstStyle/>
        <a:p>
          <a:r>
            <a:rPr lang="en-US" sz="1050"/>
            <a:t>Which organisation would lead the procurement</a:t>
          </a:r>
        </a:p>
      </dgm:t>
    </dgm:pt>
    <dgm:pt modelId="{CE5B7853-851E-4C79-8B90-BED8371B5388}" type="parTrans" cxnId="{ED319A18-E76E-4A7A-8A1E-2E1DAC01D605}">
      <dgm:prSet/>
      <dgm:spPr/>
      <dgm:t>
        <a:bodyPr/>
        <a:lstStyle/>
        <a:p>
          <a:endParaRPr lang="en-US" sz="6600"/>
        </a:p>
      </dgm:t>
    </dgm:pt>
    <dgm:pt modelId="{A85D6DA4-F8E1-49B8-8D62-D2C177ADEEEB}" type="sibTrans" cxnId="{ED319A18-E76E-4A7A-8A1E-2E1DAC01D605}">
      <dgm:prSet/>
      <dgm:spPr/>
      <dgm:t>
        <a:bodyPr/>
        <a:lstStyle/>
        <a:p>
          <a:endParaRPr lang="en-US" sz="3200"/>
        </a:p>
      </dgm:t>
    </dgm:pt>
    <dgm:pt modelId="{74A3B1EA-8439-426C-BC28-A5CB032F13F0}">
      <dgm:prSet custT="1"/>
      <dgm:spPr/>
      <dgm:t>
        <a:bodyPr/>
        <a:lstStyle/>
        <a:p>
          <a:r>
            <a:rPr lang="en-US" sz="1050"/>
            <a:t>Agreement of MOUs between stakeholders re agreement of contract, funding, procurement, equal share of risk &amp; agreement to work cooperatively together</a:t>
          </a:r>
        </a:p>
      </dgm:t>
    </dgm:pt>
    <dgm:pt modelId="{DCE830D4-AEB4-45E8-BDC9-B9ED0FAA48AD}" type="parTrans" cxnId="{39E57431-4846-4631-B459-FF4243DB7744}">
      <dgm:prSet/>
      <dgm:spPr/>
      <dgm:t>
        <a:bodyPr/>
        <a:lstStyle/>
        <a:p>
          <a:endParaRPr lang="en-US" sz="6600"/>
        </a:p>
      </dgm:t>
    </dgm:pt>
    <dgm:pt modelId="{4F1AA649-509F-4EF2-9D71-0B0CA038AC14}" type="sibTrans" cxnId="{39E57431-4846-4631-B459-FF4243DB7744}">
      <dgm:prSet/>
      <dgm:spPr/>
      <dgm:t>
        <a:bodyPr/>
        <a:lstStyle/>
        <a:p>
          <a:endParaRPr lang="en-US" sz="3200"/>
        </a:p>
      </dgm:t>
    </dgm:pt>
    <dgm:pt modelId="{FE2DEDE2-980A-449B-A35C-6C4A9963C7C7}">
      <dgm:prSet custT="1"/>
      <dgm:spPr/>
      <dgm:t>
        <a:bodyPr/>
        <a:lstStyle/>
        <a:p>
          <a:r>
            <a:rPr lang="en-US" sz="1050"/>
            <a:t>Attendance at Board due to other stakeholder priorities</a:t>
          </a:r>
        </a:p>
      </dgm:t>
    </dgm:pt>
    <dgm:pt modelId="{C45E8210-78D7-4519-8E9C-103AE330D232}" type="parTrans" cxnId="{F478AB1F-9AFA-4AA7-9774-C417C9E1B5E8}">
      <dgm:prSet/>
      <dgm:spPr/>
      <dgm:t>
        <a:bodyPr/>
        <a:lstStyle/>
        <a:p>
          <a:endParaRPr lang="en-US" sz="6600"/>
        </a:p>
      </dgm:t>
    </dgm:pt>
    <dgm:pt modelId="{E4F742A2-6C8D-48C6-A29B-EDE2E4CF1812}" type="sibTrans" cxnId="{F478AB1F-9AFA-4AA7-9774-C417C9E1B5E8}">
      <dgm:prSet/>
      <dgm:spPr/>
      <dgm:t>
        <a:bodyPr/>
        <a:lstStyle/>
        <a:p>
          <a:endParaRPr lang="en-US" sz="3200"/>
        </a:p>
      </dgm:t>
    </dgm:pt>
    <dgm:pt modelId="{95847775-6F6F-4BB3-AF7B-F3B2E9B9F8D5}">
      <dgm:prSet custT="1"/>
      <dgm:spPr/>
      <dgm:t>
        <a:bodyPr/>
        <a:lstStyle/>
        <a:p>
          <a:r>
            <a:rPr lang="en-US" sz="1050"/>
            <a:t>Sign off of Business Case – each stakeholder has finance committee, digital Boards &amp; full Boards etc which took time.</a:t>
          </a:r>
        </a:p>
      </dgm:t>
    </dgm:pt>
    <dgm:pt modelId="{27F8B88A-D676-47E4-BBDF-9B733BE60FC6}" type="parTrans" cxnId="{68575C43-65D1-4893-93A6-6739B44FFEF3}">
      <dgm:prSet/>
      <dgm:spPr/>
      <dgm:t>
        <a:bodyPr/>
        <a:lstStyle/>
        <a:p>
          <a:endParaRPr lang="en-US" sz="6600"/>
        </a:p>
      </dgm:t>
    </dgm:pt>
    <dgm:pt modelId="{83C566B3-7D89-46E2-A37E-354BFD2CF4DD}" type="sibTrans" cxnId="{68575C43-65D1-4893-93A6-6739B44FFEF3}">
      <dgm:prSet/>
      <dgm:spPr/>
      <dgm:t>
        <a:bodyPr/>
        <a:lstStyle/>
        <a:p>
          <a:endParaRPr lang="en-US" sz="3200"/>
        </a:p>
      </dgm:t>
    </dgm:pt>
    <dgm:pt modelId="{D1FBD943-D77F-4894-83AF-E86C0AC384BB}">
      <dgm:prSet custT="1"/>
      <dgm:spPr/>
      <dgm:t>
        <a:bodyPr/>
        <a:lstStyle/>
        <a:p>
          <a:r>
            <a:rPr lang="en-US" sz="1050"/>
            <a:t>Agreement of specification across stakeholders</a:t>
          </a:r>
        </a:p>
      </dgm:t>
    </dgm:pt>
    <dgm:pt modelId="{F90F522A-414C-42C6-9C08-D3F697E64B0C}" type="parTrans" cxnId="{FE67970B-37A4-42B1-AFA8-B5AB16262A11}">
      <dgm:prSet/>
      <dgm:spPr/>
      <dgm:t>
        <a:bodyPr/>
        <a:lstStyle/>
        <a:p>
          <a:endParaRPr lang="en-US" sz="6600"/>
        </a:p>
      </dgm:t>
    </dgm:pt>
    <dgm:pt modelId="{4610F364-A40A-4C0E-BABD-8AAE6EED0A0E}" type="sibTrans" cxnId="{FE67970B-37A4-42B1-AFA8-B5AB16262A11}">
      <dgm:prSet/>
      <dgm:spPr/>
      <dgm:t>
        <a:bodyPr/>
        <a:lstStyle/>
        <a:p>
          <a:endParaRPr lang="en-US" sz="3200"/>
        </a:p>
      </dgm:t>
    </dgm:pt>
    <dgm:pt modelId="{E29500A3-4E8D-4BFA-A6D2-DB00143FB1DD}">
      <dgm:prSet custT="1"/>
      <dgm:spPr/>
      <dgm:t>
        <a:bodyPr/>
        <a:lstStyle/>
        <a:p>
          <a:r>
            <a:rPr lang="en-US" sz="1050"/>
            <a:t>Benefit planning and agreement of approach across stakeholders</a:t>
          </a:r>
        </a:p>
      </dgm:t>
    </dgm:pt>
    <dgm:pt modelId="{AA783771-B75A-4F9E-9F48-921259BF8CEF}" type="parTrans" cxnId="{4609D662-C6E0-44CB-B2BA-237F2E2D204E}">
      <dgm:prSet/>
      <dgm:spPr/>
      <dgm:t>
        <a:bodyPr/>
        <a:lstStyle/>
        <a:p>
          <a:endParaRPr lang="en-US" sz="6600"/>
        </a:p>
      </dgm:t>
    </dgm:pt>
    <dgm:pt modelId="{6BE0F65D-9286-45A3-A074-94306A61F572}" type="sibTrans" cxnId="{4609D662-C6E0-44CB-B2BA-237F2E2D204E}">
      <dgm:prSet/>
      <dgm:spPr/>
      <dgm:t>
        <a:bodyPr/>
        <a:lstStyle/>
        <a:p>
          <a:endParaRPr lang="en-US" sz="3200"/>
        </a:p>
      </dgm:t>
    </dgm:pt>
    <dgm:pt modelId="{AFA6B681-531B-43BE-8E44-1DD6C88B9970}">
      <dgm:prSet custT="1"/>
      <dgm:spPr/>
      <dgm:t>
        <a:bodyPr/>
        <a:lstStyle/>
        <a:p>
          <a:r>
            <a:rPr lang="en-US" sz="1050"/>
            <a:t>IG</a:t>
          </a:r>
        </a:p>
      </dgm:t>
    </dgm:pt>
    <dgm:pt modelId="{4435EBF5-207C-4B86-AAD8-D41FA8EFBBD3}" type="parTrans" cxnId="{9C961B36-219E-4112-8B1E-001E6AFCF6B3}">
      <dgm:prSet/>
      <dgm:spPr/>
      <dgm:t>
        <a:bodyPr/>
        <a:lstStyle/>
        <a:p>
          <a:endParaRPr lang="en-US" sz="6600"/>
        </a:p>
      </dgm:t>
    </dgm:pt>
    <dgm:pt modelId="{8CF5B60F-32BD-4C0D-BBD4-A7F7A80F23AE}" type="sibTrans" cxnId="{9C961B36-219E-4112-8B1E-001E6AFCF6B3}">
      <dgm:prSet/>
      <dgm:spPr/>
      <dgm:t>
        <a:bodyPr/>
        <a:lstStyle/>
        <a:p>
          <a:endParaRPr lang="en-US" sz="3200"/>
        </a:p>
      </dgm:t>
    </dgm:pt>
    <dgm:pt modelId="{07AC71C6-3009-4C58-B6C7-46BC14771076}">
      <dgm:prSet custT="1"/>
      <dgm:spPr/>
      <dgm:t>
        <a:bodyPr/>
        <a:lstStyle/>
        <a:p>
          <a:r>
            <a:rPr lang="en-US" sz="1050"/>
            <a:t>Central funding applications – getting all stakeholders to sign off on bids / financial commitments</a:t>
          </a:r>
        </a:p>
      </dgm:t>
    </dgm:pt>
    <dgm:pt modelId="{9BB36E3C-5C3C-4BE2-8061-DD19BFF43FC4}" type="parTrans" cxnId="{FB2BA0D4-488E-4BF4-A8B0-E8178092FF70}">
      <dgm:prSet/>
      <dgm:spPr/>
      <dgm:t>
        <a:bodyPr/>
        <a:lstStyle/>
        <a:p>
          <a:endParaRPr lang="en-US" sz="6600"/>
        </a:p>
      </dgm:t>
    </dgm:pt>
    <dgm:pt modelId="{9EB8478E-DC16-4FD3-AC12-9E9311885AD6}" type="sibTrans" cxnId="{FB2BA0D4-488E-4BF4-A8B0-E8178092FF70}">
      <dgm:prSet/>
      <dgm:spPr/>
      <dgm:t>
        <a:bodyPr/>
        <a:lstStyle/>
        <a:p>
          <a:endParaRPr lang="en-US" sz="3200"/>
        </a:p>
      </dgm:t>
    </dgm:pt>
    <dgm:pt modelId="{8FF4F7CB-31ED-40A9-8C8E-186286C272BF}">
      <dgm:prSet custT="1"/>
      <dgm:spPr/>
      <dgm:t>
        <a:bodyPr/>
        <a:lstStyle/>
        <a:p>
          <a:r>
            <a:rPr lang="en-US" sz="1050"/>
            <a:t>Capital recharges and how this could be apportioned across stakeholders</a:t>
          </a:r>
        </a:p>
      </dgm:t>
    </dgm:pt>
    <dgm:pt modelId="{6D30F810-8125-437E-8A1E-0CD70F30716A}" type="parTrans" cxnId="{705CA613-30D9-4CF2-9D03-EBD71B75FF2A}">
      <dgm:prSet/>
      <dgm:spPr/>
      <dgm:t>
        <a:bodyPr/>
        <a:lstStyle/>
        <a:p>
          <a:endParaRPr lang="en-US" sz="6600"/>
        </a:p>
      </dgm:t>
    </dgm:pt>
    <dgm:pt modelId="{6C3FBD81-1BA3-481B-B58A-D0B160E4AFBF}" type="sibTrans" cxnId="{705CA613-30D9-4CF2-9D03-EBD71B75FF2A}">
      <dgm:prSet/>
      <dgm:spPr/>
      <dgm:t>
        <a:bodyPr/>
        <a:lstStyle/>
        <a:p>
          <a:endParaRPr lang="en-US" sz="3200"/>
        </a:p>
      </dgm:t>
    </dgm:pt>
    <dgm:pt modelId="{87167D2F-5428-4949-B2A3-41624A1B3C7E}">
      <dgm:prSet custT="1"/>
      <dgm:spPr/>
      <dgm:t>
        <a:bodyPr/>
        <a:lstStyle/>
        <a:p>
          <a:r>
            <a:rPr lang="en-US" sz="1050"/>
            <a:t>Ongoing revenue implications</a:t>
          </a:r>
        </a:p>
      </dgm:t>
    </dgm:pt>
    <dgm:pt modelId="{BC53147E-D566-4012-ADCF-B5661FC9D55C}" type="parTrans" cxnId="{0F3CA3DA-232C-4343-AE88-519DB583416E}">
      <dgm:prSet/>
      <dgm:spPr/>
      <dgm:t>
        <a:bodyPr/>
        <a:lstStyle/>
        <a:p>
          <a:endParaRPr lang="en-US" sz="6600"/>
        </a:p>
      </dgm:t>
    </dgm:pt>
    <dgm:pt modelId="{9C5FA2CA-9814-4BB3-BE27-963B00EB72AF}" type="sibTrans" cxnId="{0F3CA3DA-232C-4343-AE88-519DB583416E}">
      <dgm:prSet/>
      <dgm:spPr/>
      <dgm:t>
        <a:bodyPr/>
        <a:lstStyle/>
        <a:p>
          <a:endParaRPr lang="en-US" sz="3200"/>
        </a:p>
      </dgm:t>
    </dgm:pt>
    <dgm:pt modelId="{F6C6FE88-CDA8-4DA1-82D0-5C99F34BD099}">
      <dgm:prSet custT="1"/>
      <dgm:spPr/>
      <dgm:t>
        <a:bodyPr/>
        <a:lstStyle/>
        <a:p>
          <a:r>
            <a:rPr lang="en-US" sz="1050"/>
            <a:t>Buy in and commitment to support the programme</a:t>
          </a:r>
        </a:p>
      </dgm:t>
    </dgm:pt>
    <dgm:pt modelId="{6D4A5381-CA5E-44E0-829D-49A95E33D6CA}" type="sibTrans" cxnId="{146EC1C2-4615-4D4A-BB94-8AA082357005}">
      <dgm:prSet/>
      <dgm:spPr/>
      <dgm:t>
        <a:bodyPr/>
        <a:lstStyle/>
        <a:p>
          <a:endParaRPr lang="en-US" sz="3200"/>
        </a:p>
      </dgm:t>
    </dgm:pt>
    <dgm:pt modelId="{D59269F7-6C8C-49A1-8C18-B83038796BF3}" type="parTrans" cxnId="{146EC1C2-4615-4D4A-BB94-8AA082357005}">
      <dgm:prSet/>
      <dgm:spPr/>
      <dgm:t>
        <a:bodyPr/>
        <a:lstStyle/>
        <a:p>
          <a:endParaRPr lang="en-US" sz="6600"/>
        </a:p>
      </dgm:t>
    </dgm:pt>
    <dgm:pt modelId="{8C705FDC-6155-4E41-BFA6-7D12B3F7CF59}">
      <dgm:prSet custT="1"/>
      <dgm:spPr/>
      <dgm:t>
        <a:bodyPr/>
        <a:lstStyle/>
        <a:p>
          <a:endParaRPr lang="en-US" sz="8800"/>
        </a:p>
      </dgm:t>
    </dgm:pt>
    <dgm:pt modelId="{83C0812E-D2D5-47FC-BF53-22835EA23088}" type="sibTrans" cxnId="{AB1CBF41-F1EB-4FF6-B0D6-583A14EF0575}">
      <dgm:prSet/>
      <dgm:spPr/>
      <dgm:t>
        <a:bodyPr/>
        <a:lstStyle/>
        <a:p>
          <a:endParaRPr lang="en-US" sz="3200"/>
        </a:p>
      </dgm:t>
    </dgm:pt>
    <dgm:pt modelId="{76599F57-3D65-4E0A-9781-3A6C30B8C460}" type="parTrans" cxnId="{AB1CBF41-F1EB-4FF6-B0D6-583A14EF0575}">
      <dgm:prSet/>
      <dgm:spPr/>
      <dgm:t>
        <a:bodyPr/>
        <a:lstStyle/>
        <a:p>
          <a:endParaRPr lang="en-US" sz="6600"/>
        </a:p>
      </dgm:t>
    </dgm:pt>
    <dgm:pt modelId="{E6EACA76-8C27-45BA-81A3-C1EAE9848506}" type="pres">
      <dgm:prSet presAssocID="{ED5819BF-C8E2-4761-9ACF-6B8817A1E654}" presName="vert0" presStyleCnt="0">
        <dgm:presLayoutVars>
          <dgm:dir/>
          <dgm:animOne val="branch"/>
          <dgm:animLvl val="lvl"/>
        </dgm:presLayoutVars>
      </dgm:prSet>
      <dgm:spPr/>
    </dgm:pt>
    <dgm:pt modelId="{10D68F07-68A9-4440-90F7-BFCB3EBC0973}" type="pres">
      <dgm:prSet presAssocID="{8C705FDC-6155-4E41-BFA6-7D12B3F7CF59}" presName="thickLine" presStyleLbl="alignNode1" presStyleIdx="0" presStyleCnt="1"/>
      <dgm:spPr/>
    </dgm:pt>
    <dgm:pt modelId="{3DA2E065-0A79-4151-944A-EBFF92765288}" type="pres">
      <dgm:prSet presAssocID="{8C705FDC-6155-4E41-BFA6-7D12B3F7CF59}" presName="horz1" presStyleCnt="0"/>
      <dgm:spPr/>
    </dgm:pt>
    <dgm:pt modelId="{4ABEC01B-9A49-4DA1-9777-268E9BA9B346}" type="pres">
      <dgm:prSet presAssocID="{8C705FDC-6155-4E41-BFA6-7D12B3F7CF59}" presName="tx1" presStyleLbl="revTx" presStyleIdx="0" presStyleCnt="15"/>
      <dgm:spPr/>
    </dgm:pt>
    <dgm:pt modelId="{C384E5C6-ACAE-48EC-8F43-5E7B14DA8FF3}" type="pres">
      <dgm:prSet presAssocID="{8C705FDC-6155-4E41-BFA6-7D12B3F7CF59}" presName="vert1" presStyleCnt="0"/>
      <dgm:spPr/>
    </dgm:pt>
    <dgm:pt modelId="{643A1010-4FDB-45CA-851B-D7D6BDBB96D0}" type="pres">
      <dgm:prSet presAssocID="{F6C6FE88-CDA8-4DA1-82D0-5C99F34BD099}" presName="vertSpace2a" presStyleCnt="0"/>
      <dgm:spPr/>
    </dgm:pt>
    <dgm:pt modelId="{5779287F-D652-4B68-B7BD-BA912F2A2053}" type="pres">
      <dgm:prSet presAssocID="{F6C6FE88-CDA8-4DA1-82D0-5C99F34BD099}" presName="horz2" presStyleCnt="0"/>
      <dgm:spPr/>
    </dgm:pt>
    <dgm:pt modelId="{177620AF-9D80-45AE-819F-7E406E42CC47}" type="pres">
      <dgm:prSet presAssocID="{F6C6FE88-CDA8-4DA1-82D0-5C99F34BD099}" presName="horzSpace2" presStyleCnt="0"/>
      <dgm:spPr/>
    </dgm:pt>
    <dgm:pt modelId="{B83C7F59-996C-4EA5-83BA-E09F34665314}" type="pres">
      <dgm:prSet presAssocID="{F6C6FE88-CDA8-4DA1-82D0-5C99F34BD099}" presName="tx2" presStyleLbl="revTx" presStyleIdx="1" presStyleCnt="15"/>
      <dgm:spPr/>
    </dgm:pt>
    <dgm:pt modelId="{AC83CDFD-8249-4544-A81C-F6D746247396}" type="pres">
      <dgm:prSet presAssocID="{F6C6FE88-CDA8-4DA1-82D0-5C99F34BD099}" presName="vert2" presStyleCnt="0"/>
      <dgm:spPr/>
    </dgm:pt>
    <dgm:pt modelId="{C7C2836A-F6C0-4C43-8507-88BFE78B27E5}" type="pres">
      <dgm:prSet presAssocID="{F6C6FE88-CDA8-4DA1-82D0-5C99F34BD099}" presName="thinLine2b" presStyleLbl="callout" presStyleIdx="0" presStyleCnt="14"/>
      <dgm:spPr/>
    </dgm:pt>
    <dgm:pt modelId="{CFDDDAEA-E0A8-4454-8269-0EA5F94626D4}" type="pres">
      <dgm:prSet presAssocID="{F6C6FE88-CDA8-4DA1-82D0-5C99F34BD099}" presName="vertSpace2b" presStyleCnt="0"/>
      <dgm:spPr/>
    </dgm:pt>
    <dgm:pt modelId="{E5E12EFB-00BD-47D1-8D3D-D0F03C62DC97}" type="pres">
      <dgm:prSet presAssocID="{9FB75EC9-A75A-4AB9-AD8A-403EF1246B6A}" presName="horz2" presStyleCnt="0"/>
      <dgm:spPr/>
    </dgm:pt>
    <dgm:pt modelId="{5C0A580B-DE46-40A9-AB07-1677C2415273}" type="pres">
      <dgm:prSet presAssocID="{9FB75EC9-A75A-4AB9-AD8A-403EF1246B6A}" presName="horzSpace2" presStyleCnt="0"/>
      <dgm:spPr/>
    </dgm:pt>
    <dgm:pt modelId="{92873FDE-2E63-46F1-B500-512A1B1FCE11}" type="pres">
      <dgm:prSet presAssocID="{9FB75EC9-A75A-4AB9-AD8A-403EF1246B6A}" presName="tx2" presStyleLbl="revTx" presStyleIdx="2" presStyleCnt="15"/>
      <dgm:spPr/>
    </dgm:pt>
    <dgm:pt modelId="{909D35A9-7C9B-4412-B998-86D9D5C426C2}" type="pres">
      <dgm:prSet presAssocID="{9FB75EC9-A75A-4AB9-AD8A-403EF1246B6A}" presName="vert2" presStyleCnt="0"/>
      <dgm:spPr/>
    </dgm:pt>
    <dgm:pt modelId="{2F397AF2-BD0F-4235-892C-ED103B466ADC}" type="pres">
      <dgm:prSet presAssocID="{9FB75EC9-A75A-4AB9-AD8A-403EF1246B6A}" presName="thinLine2b" presStyleLbl="callout" presStyleIdx="1" presStyleCnt="14"/>
      <dgm:spPr/>
    </dgm:pt>
    <dgm:pt modelId="{3BC22F60-1DA9-47F3-BEDA-ABBE8C1579D2}" type="pres">
      <dgm:prSet presAssocID="{9FB75EC9-A75A-4AB9-AD8A-403EF1246B6A}" presName="vertSpace2b" presStyleCnt="0"/>
      <dgm:spPr/>
    </dgm:pt>
    <dgm:pt modelId="{588F233B-6001-4451-97BA-BBC6187D1DEB}" type="pres">
      <dgm:prSet presAssocID="{9E85B526-6B2B-4293-8371-E59DF4B1E31B}" presName="horz2" presStyleCnt="0"/>
      <dgm:spPr/>
    </dgm:pt>
    <dgm:pt modelId="{75D37512-5F53-49C2-855F-EF342367FD02}" type="pres">
      <dgm:prSet presAssocID="{9E85B526-6B2B-4293-8371-E59DF4B1E31B}" presName="horzSpace2" presStyleCnt="0"/>
      <dgm:spPr/>
    </dgm:pt>
    <dgm:pt modelId="{A353DB5B-0D2D-42D2-82BF-6B95563F5FB6}" type="pres">
      <dgm:prSet presAssocID="{9E85B526-6B2B-4293-8371-E59DF4B1E31B}" presName="tx2" presStyleLbl="revTx" presStyleIdx="3" presStyleCnt="15"/>
      <dgm:spPr/>
    </dgm:pt>
    <dgm:pt modelId="{3302C93B-26FF-4CCA-A01F-A2E81303254F}" type="pres">
      <dgm:prSet presAssocID="{9E85B526-6B2B-4293-8371-E59DF4B1E31B}" presName="vert2" presStyleCnt="0"/>
      <dgm:spPr/>
    </dgm:pt>
    <dgm:pt modelId="{7F2F1BAE-352F-4440-8BB7-A7EC0181E0B2}" type="pres">
      <dgm:prSet presAssocID="{9E85B526-6B2B-4293-8371-E59DF4B1E31B}" presName="thinLine2b" presStyleLbl="callout" presStyleIdx="2" presStyleCnt="14"/>
      <dgm:spPr/>
    </dgm:pt>
    <dgm:pt modelId="{4F458C6C-F4DA-40C8-BCAD-E6C3AD184136}" type="pres">
      <dgm:prSet presAssocID="{9E85B526-6B2B-4293-8371-E59DF4B1E31B}" presName="vertSpace2b" presStyleCnt="0"/>
      <dgm:spPr/>
    </dgm:pt>
    <dgm:pt modelId="{9F20D9A9-64E7-4BEC-8230-1AED04420884}" type="pres">
      <dgm:prSet presAssocID="{CCA116CE-A035-4552-97C2-97EEE2FD3CAD}" presName="horz2" presStyleCnt="0"/>
      <dgm:spPr/>
    </dgm:pt>
    <dgm:pt modelId="{C1740C8C-6290-4006-BE9B-AB61289F4F49}" type="pres">
      <dgm:prSet presAssocID="{CCA116CE-A035-4552-97C2-97EEE2FD3CAD}" presName="horzSpace2" presStyleCnt="0"/>
      <dgm:spPr/>
    </dgm:pt>
    <dgm:pt modelId="{04CDECCB-03E6-4E97-9A6E-65A8C92D487E}" type="pres">
      <dgm:prSet presAssocID="{CCA116CE-A035-4552-97C2-97EEE2FD3CAD}" presName="tx2" presStyleLbl="revTx" presStyleIdx="4" presStyleCnt="15"/>
      <dgm:spPr/>
    </dgm:pt>
    <dgm:pt modelId="{B76596FD-0639-42B9-89F2-5D5EF0BB8AC9}" type="pres">
      <dgm:prSet presAssocID="{CCA116CE-A035-4552-97C2-97EEE2FD3CAD}" presName="vert2" presStyleCnt="0"/>
      <dgm:spPr/>
    </dgm:pt>
    <dgm:pt modelId="{D33D2EDB-2186-4C6F-9701-389FE035D0A7}" type="pres">
      <dgm:prSet presAssocID="{CCA116CE-A035-4552-97C2-97EEE2FD3CAD}" presName="thinLine2b" presStyleLbl="callout" presStyleIdx="3" presStyleCnt="14"/>
      <dgm:spPr/>
    </dgm:pt>
    <dgm:pt modelId="{8C3E9A73-B27B-4FD4-95CC-0B20B4D665A5}" type="pres">
      <dgm:prSet presAssocID="{CCA116CE-A035-4552-97C2-97EEE2FD3CAD}" presName="vertSpace2b" presStyleCnt="0"/>
      <dgm:spPr/>
    </dgm:pt>
    <dgm:pt modelId="{A5820687-BF0F-4C59-AFA0-BA85FCC35D9A}" type="pres">
      <dgm:prSet presAssocID="{22E68EA2-3164-415B-8F87-D0D1168F51B2}" presName="horz2" presStyleCnt="0"/>
      <dgm:spPr/>
    </dgm:pt>
    <dgm:pt modelId="{2911B2F7-B1B4-4528-9DA9-721043275B68}" type="pres">
      <dgm:prSet presAssocID="{22E68EA2-3164-415B-8F87-D0D1168F51B2}" presName="horzSpace2" presStyleCnt="0"/>
      <dgm:spPr/>
    </dgm:pt>
    <dgm:pt modelId="{D29931EA-D995-4CC2-8630-782ADB082DF7}" type="pres">
      <dgm:prSet presAssocID="{22E68EA2-3164-415B-8F87-D0D1168F51B2}" presName="tx2" presStyleLbl="revTx" presStyleIdx="5" presStyleCnt="15"/>
      <dgm:spPr/>
    </dgm:pt>
    <dgm:pt modelId="{F2E32B44-2320-42F3-B581-C2508870BC05}" type="pres">
      <dgm:prSet presAssocID="{22E68EA2-3164-415B-8F87-D0D1168F51B2}" presName="vert2" presStyleCnt="0"/>
      <dgm:spPr/>
    </dgm:pt>
    <dgm:pt modelId="{959AC7EF-EA84-4969-B1B1-0F91FF6695B1}" type="pres">
      <dgm:prSet presAssocID="{22E68EA2-3164-415B-8F87-D0D1168F51B2}" presName="thinLine2b" presStyleLbl="callout" presStyleIdx="4" presStyleCnt="14"/>
      <dgm:spPr/>
    </dgm:pt>
    <dgm:pt modelId="{028EB9DB-EB40-429E-ABAA-6771D56710B4}" type="pres">
      <dgm:prSet presAssocID="{22E68EA2-3164-415B-8F87-D0D1168F51B2}" presName="vertSpace2b" presStyleCnt="0"/>
      <dgm:spPr/>
    </dgm:pt>
    <dgm:pt modelId="{491AD154-041C-402E-806A-F87C2FB2CE27}" type="pres">
      <dgm:prSet presAssocID="{74A3B1EA-8439-426C-BC28-A5CB032F13F0}" presName="horz2" presStyleCnt="0"/>
      <dgm:spPr/>
    </dgm:pt>
    <dgm:pt modelId="{B3E97B54-7CC3-40FB-816B-11D8DD947F20}" type="pres">
      <dgm:prSet presAssocID="{74A3B1EA-8439-426C-BC28-A5CB032F13F0}" presName="horzSpace2" presStyleCnt="0"/>
      <dgm:spPr/>
    </dgm:pt>
    <dgm:pt modelId="{3D27F90B-3218-4DE0-923C-21202B25E151}" type="pres">
      <dgm:prSet presAssocID="{74A3B1EA-8439-426C-BC28-A5CB032F13F0}" presName="tx2" presStyleLbl="revTx" presStyleIdx="6" presStyleCnt="15"/>
      <dgm:spPr/>
    </dgm:pt>
    <dgm:pt modelId="{6FC0ACBE-71B5-4965-8C21-0CDCC79D88CA}" type="pres">
      <dgm:prSet presAssocID="{74A3B1EA-8439-426C-BC28-A5CB032F13F0}" presName="vert2" presStyleCnt="0"/>
      <dgm:spPr/>
    </dgm:pt>
    <dgm:pt modelId="{FB73D364-4919-4DD0-9977-16BCCA6EE537}" type="pres">
      <dgm:prSet presAssocID="{74A3B1EA-8439-426C-BC28-A5CB032F13F0}" presName="thinLine2b" presStyleLbl="callout" presStyleIdx="5" presStyleCnt="14"/>
      <dgm:spPr/>
    </dgm:pt>
    <dgm:pt modelId="{4749F8B8-19D3-402D-9C46-2D0283340DBD}" type="pres">
      <dgm:prSet presAssocID="{74A3B1EA-8439-426C-BC28-A5CB032F13F0}" presName="vertSpace2b" presStyleCnt="0"/>
      <dgm:spPr/>
    </dgm:pt>
    <dgm:pt modelId="{8ED20B27-61A1-496D-BAF2-7DA130BCA8CF}" type="pres">
      <dgm:prSet presAssocID="{FE2DEDE2-980A-449B-A35C-6C4A9963C7C7}" presName="horz2" presStyleCnt="0"/>
      <dgm:spPr/>
    </dgm:pt>
    <dgm:pt modelId="{5085AF63-F57D-4CB1-8631-64492368903A}" type="pres">
      <dgm:prSet presAssocID="{FE2DEDE2-980A-449B-A35C-6C4A9963C7C7}" presName="horzSpace2" presStyleCnt="0"/>
      <dgm:spPr/>
    </dgm:pt>
    <dgm:pt modelId="{9B16174C-59DE-4CC1-ADA6-25D40A63CC65}" type="pres">
      <dgm:prSet presAssocID="{FE2DEDE2-980A-449B-A35C-6C4A9963C7C7}" presName="tx2" presStyleLbl="revTx" presStyleIdx="7" presStyleCnt="15"/>
      <dgm:spPr/>
    </dgm:pt>
    <dgm:pt modelId="{BD599A73-6AD1-4BEB-9331-01A7811EFC83}" type="pres">
      <dgm:prSet presAssocID="{FE2DEDE2-980A-449B-A35C-6C4A9963C7C7}" presName="vert2" presStyleCnt="0"/>
      <dgm:spPr/>
    </dgm:pt>
    <dgm:pt modelId="{074F5792-F16F-480A-8370-D218EE7B3C56}" type="pres">
      <dgm:prSet presAssocID="{FE2DEDE2-980A-449B-A35C-6C4A9963C7C7}" presName="thinLine2b" presStyleLbl="callout" presStyleIdx="6" presStyleCnt="14"/>
      <dgm:spPr/>
    </dgm:pt>
    <dgm:pt modelId="{BB3D82BA-FD01-4E82-A4A7-2D846256D4BD}" type="pres">
      <dgm:prSet presAssocID="{FE2DEDE2-980A-449B-A35C-6C4A9963C7C7}" presName="vertSpace2b" presStyleCnt="0"/>
      <dgm:spPr/>
    </dgm:pt>
    <dgm:pt modelId="{B43708B5-4675-43F7-9C65-DE292F7B5B6C}" type="pres">
      <dgm:prSet presAssocID="{95847775-6F6F-4BB3-AF7B-F3B2E9B9F8D5}" presName="horz2" presStyleCnt="0"/>
      <dgm:spPr/>
    </dgm:pt>
    <dgm:pt modelId="{F16666AE-8A50-4015-93ED-DCEDC20C9716}" type="pres">
      <dgm:prSet presAssocID="{95847775-6F6F-4BB3-AF7B-F3B2E9B9F8D5}" presName="horzSpace2" presStyleCnt="0"/>
      <dgm:spPr/>
    </dgm:pt>
    <dgm:pt modelId="{5AD0FC9A-FEDE-443D-8688-B4B9E440BA4C}" type="pres">
      <dgm:prSet presAssocID="{95847775-6F6F-4BB3-AF7B-F3B2E9B9F8D5}" presName="tx2" presStyleLbl="revTx" presStyleIdx="8" presStyleCnt="15"/>
      <dgm:spPr/>
    </dgm:pt>
    <dgm:pt modelId="{3281899F-5443-4194-B8C1-BBEF09E9A2EA}" type="pres">
      <dgm:prSet presAssocID="{95847775-6F6F-4BB3-AF7B-F3B2E9B9F8D5}" presName="vert2" presStyleCnt="0"/>
      <dgm:spPr/>
    </dgm:pt>
    <dgm:pt modelId="{8031C472-64A6-4327-A1D2-51BD0DF399DC}" type="pres">
      <dgm:prSet presAssocID="{95847775-6F6F-4BB3-AF7B-F3B2E9B9F8D5}" presName="thinLine2b" presStyleLbl="callout" presStyleIdx="7" presStyleCnt="14"/>
      <dgm:spPr/>
    </dgm:pt>
    <dgm:pt modelId="{2CBF7E4E-4305-413A-87CA-CB85DD1F6652}" type="pres">
      <dgm:prSet presAssocID="{95847775-6F6F-4BB3-AF7B-F3B2E9B9F8D5}" presName="vertSpace2b" presStyleCnt="0"/>
      <dgm:spPr/>
    </dgm:pt>
    <dgm:pt modelId="{5315B7E2-157C-425F-BDD0-6229CA707EA2}" type="pres">
      <dgm:prSet presAssocID="{D1FBD943-D77F-4894-83AF-E86C0AC384BB}" presName="horz2" presStyleCnt="0"/>
      <dgm:spPr/>
    </dgm:pt>
    <dgm:pt modelId="{468CBB80-88B8-4AF6-8A48-5AA0C8184841}" type="pres">
      <dgm:prSet presAssocID="{D1FBD943-D77F-4894-83AF-E86C0AC384BB}" presName="horzSpace2" presStyleCnt="0"/>
      <dgm:spPr/>
    </dgm:pt>
    <dgm:pt modelId="{A25E4F1C-51B3-467C-A4FA-82708FC12DB5}" type="pres">
      <dgm:prSet presAssocID="{D1FBD943-D77F-4894-83AF-E86C0AC384BB}" presName="tx2" presStyleLbl="revTx" presStyleIdx="9" presStyleCnt="15"/>
      <dgm:spPr/>
    </dgm:pt>
    <dgm:pt modelId="{727F38CE-E52E-4A9B-894F-5058A70B6E75}" type="pres">
      <dgm:prSet presAssocID="{D1FBD943-D77F-4894-83AF-E86C0AC384BB}" presName="vert2" presStyleCnt="0"/>
      <dgm:spPr/>
    </dgm:pt>
    <dgm:pt modelId="{7DB5E9DD-F62B-4938-B4D3-430FC81190FC}" type="pres">
      <dgm:prSet presAssocID="{D1FBD943-D77F-4894-83AF-E86C0AC384BB}" presName="thinLine2b" presStyleLbl="callout" presStyleIdx="8" presStyleCnt="14"/>
      <dgm:spPr/>
    </dgm:pt>
    <dgm:pt modelId="{4EDA8F90-35FD-43C2-A640-BDE37800E46A}" type="pres">
      <dgm:prSet presAssocID="{D1FBD943-D77F-4894-83AF-E86C0AC384BB}" presName="vertSpace2b" presStyleCnt="0"/>
      <dgm:spPr/>
    </dgm:pt>
    <dgm:pt modelId="{50BEC69C-F226-4516-8204-F694D09072AC}" type="pres">
      <dgm:prSet presAssocID="{E29500A3-4E8D-4BFA-A6D2-DB00143FB1DD}" presName="horz2" presStyleCnt="0"/>
      <dgm:spPr/>
    </dgm:pt>
    <dgm:pt modelId="{7DAC75B3-CD36-45DC-A176-51121A12AF85}" type="pres">
      <dgm:prSet presAssocID="{E29500A3-4E8D-4BFA-A6D2-DB00143FB1DD}" presName="horzSpace2" presStyleCnt="0"/>
      <dgm:spPr/>
    </dgm:pt>
    <dgm:pt modelId="{7A33ECF2-A6B2-46F6-92D9-E4AB9979CB84}" type="pres">
      <dgm:prSet presAssocID="{E29500A3-4E8D-4BFA-A6D2-DB00143FB1DD}" presName="tx2" presStyleLbl="revTx" presStyleIdx="10" presStyleCnt="15"/>
      <dgm:spPr/>
    </dgm:pt>
    <dgm:pt modelId="{85335B63-6231-4C24-89EF-5B530E0D069B}" type="pres">
      <dgm:prSet presAssocID="{E29500A3-4E8D-4BFA-A6D2-DB00143FB1DD}" presName="vert2" presStyleCnt="0"/>
      <dgm:spPr/>
    </dgm:pt>
    <dgm:pt modelId="{733299E2-19AD-4831-A9D6-E146C57DAC4E}" type="pres">
      <dgm:prSet presAssocID="{E29500A3-4E8D-4BFA-A6D2-DB00143FB1DD}" presName="thinLine2b" presStyleLbl="callout" presStyleIdx="9" presStyleCnt="14"/>
      <dgm:spPr/>
    </dgm:pt>
    <dgm:pt modelId="{914599DC-30EE-428C-9FB3-34969C99A989}" type="pres">
      <dgm:prSet presAssocID="{E29500A3-4E8D-4BFA-A6D2-DB00143FB1DD}" presName="vertSpace2b" presStyleCnt="0"/>
      <dgm:spPr/>
    </dgm:pt>
    <dgm:pt modelId="{8ED02A53-BB9A-402B-ABC3-9509A6E12DA6}" type="pres">
      <dgm:prSet presAssocID="{AFA6B681-531B-43BE-8E44-1DD6C88B9970}" presName="horz2" presStyleCnt="0"/>
      <dgm:spPr/>
    </dgm:pt>
    <dgm:pt modelId="{7F911F93-4586-4C76-A470-7E7CC4D6CA9F}" type="pres">
      <dgm:prSet presAssocID="{AFA6B681-531B-43BE-8E44-1DD6C88B9970}" presName="horzSpace2" presStyleCnt="0"/>
      <dgm:spPr/>
    </dgm:pt>
    <dgm:pt modelId="{CF60AC3B-AB7E-43A6-8573-4E0779344659}" type="pres">
      <dgm:prSet presAssocID="{AFA6B681-531B-43BE-8E44-1DD6C88B9970}" presName="tx2" presStyleLbl="revTx" presStyleIdx="11" presStyleCnt="15"/>
      <dgm:spPr/>
    </dgm:pt>
    <dgm:pt modelId="{8599CE06-B2CB-4DD7-A093-652752F6F287}" type="pres">
      <dgm:prSet presAssocID="{AFA6B681-531B-43BE-8E44-1DD6C88B9970}" presName="vert2" presStyleCnt="0"/>
      <dgm:spPr/>
    </dgm:pt>
    <dgm:pt modelId="{F9E6C980-1FD9-4E34-84CE-3307961CED69}" type="pres">
      <dgm:prSet presAssocID="{AFA6B681-531B-43BE-8E44-1DD6C88B9970}" presName="thinLine2b" presStyleLbl="callout" presStyleIdx="10" presStyleCnt="14"/>
      <dgm:spPr/>
    </dgm:pt>
    <dgm:pt modelId="{B27117A9-8166-47FC-83C4-325717240D9D}" type="pres">
      <dgm:prSet presAssocID="{AFA6B681-531B-43BE-8E44-1DD6C88B9970}" presName="vertSpace2b" presStyleCnt="0"/>
      <dgm:spPr/>
    </dgm:pt>
    <dgm:pt modelId="{19C20DEC-0EF5-4788-9E70-D85FFA292638}" type="pres">
      <dgm:prSet presAssocID="{07AC71C6-3009-4C58-B6C7-46BC14771076}" presName="horz2" presStyleCnt="0"/>
      <dgm:spPr/>
    </dgm:pt>
    <dgm:pt modelId="{37F84A69-710F-4431-8F65-E520EAAF4D83}" type="pres">
      <dgm:prSet presAssocID="{07AC71C6-3009-4C58-B6C7-46BC14771076}" presName="horzSpace2" presStyleCnt="0"/>
      <dgm:spPr/>
    </dgm:pt>
    <dgm:pt modelId="{A038230F-8133-47AE-AE0C-943FF95D7B94}" type="pres">
      <dgm:prSet presAssocID="{07AC71C6-3009-4C58-B6C7-46BC14771076}" presName="tx2" presStyleLbl="revTx" presStyleIdx="12" presStyleCnt="15"/>
      <dgm:spPr/>
    </dgm:pt>
    <dgm:pt modelId="{709E94D5-BC29-4F74-8BDF-005BDE82765A}" type="pres">
      <dgm:prSet presAssocID="{07AC71C6-3009-4C58-B6C7-46BC14771076}" presName="vert2" presStyleCnt="0"/>
      <dgm:spPr/>
    </dgm:pt>
    <dgm:pt modelId="{385CAA3A-5AF8-4F60-8C07-066094908251}" type="pres">
      <dgm:prSet presAssocID="{07AC71C6-3009-4C58-B6C7-46BC14771076}" presName="thinLine2b" presStyleLbl="callout" presStyleIdx="11" presStyleCnt="14"/>
      <dgm:spPr/>
    </dgm:pt>
    <dgm:pt modelId="{C0CFA2DB-24AE-4F41-A3C8-F95ECE9050A3}" type="pres">
      <dgm:prSet presAssocID="{07AC71C6-3009-4C58-B6C7-46BC14771076}" presName="vertSpace2b" presStyleCnt="0"/>
      <dgm:spPr/>
    </dgm:pt>
    <dgm:pt modelId="{DDAF1B27-0366-4798-9323-48DC485BCEFC}" type="pres">
      <dgm:prSet presAssocID="{8FF4F7CB-31ED-40A9-8C8E-186286C272BF}" presName="horz2" presStyleCnt="0"/>
      <dgm:spPr/>
    </dgm:pt>
    <dgm:pt modelId="{B78643C6-1867-467E-9380-212253C7FC1A}" type="pres">
      <dgm:prSet presAssocID="{8FF4F7CB-31ED-40A9-8C8E-186286C272BF}" presName="horzSpace2" presStyleCnt="0"/>
      <dgm:spPr/>
    </dgm:pt>
    <dgm:pt modelId="{8F854CBD-CEE6-43B6-8940-F2ACAD422FB0}" type="pres">
      <dgm:prSet presAssocID="{8FF4F7CB-31ED-40A9-8C8E-186286C272BF}" presName="tx2" presStyleLbl="revTx" presStyleIdx="13" presStyleCnt="15"/>
      <dgm:spPr/>
    </dgm:pt>
    <dgm:pt modelId="{3C3E8BD3-EA3C-43B2-B34F-0737EBB3D5B0}" type="pres">
      <dgm:prSet presAssocID="{8FF4F7CB-31ED-40A9-8C8E-186286C272BF}" presName="vert2" presStyleCnt="0"/>
      <dgm:spPr/>
    </dgm:pt>
    <dgm:pt modelId="{79CC1191-E66D-4B35-92F9-A558F6AE2B84}" type="pres">
      <dgm:prSet presAssocID="{8FF4F7CB-31ED-40A9-8C8E-186286C272BF}" presName="thinLine2b" presStyleLbl="callout" presStyleIdx="12" presStyleCnt="14"/>
      <dgm:spPr/>
    </dgm:pt>
    <dgm:pt modelId="{72A99703-A5FA-4984-A2CC-40094B86DB75}" type="pres">
      <dgm:prSet presAssocID="{8FF4F7CB-31ED-40A9-8C8E-186286C272BF}" presName="vertSpace2b" presStyleCnt="0"/>
      <dgm:spPr/>
    </dgm:pt>
    <dgm:pt modelId="{0AF62467-52EE-4D1D-BC25-BC9A4EEBC7D8}" type="pres">
      <dgm:prSet presAssocID="{87167D2F-5428-4949-B2A3-41624A1B3C7E}" presName="horz2" presStyleCnt="0"/>
      <dgm:spPr/>
    </dgm:pt>
    <dgm:pt modelId="{B830A149-FF9E-492A-92E3-EB1E270A341B}" type="pres">
      <dgm:prSet presAssocID="{87167D2F-5428-4949-B2A3-41624A1B3C7E}" presName="horzSpace2" presStyleCnt="0"/>
      <dgm:spPr/>
    </dgm:pt>
    <dgm:pt modelId="{865640CE-A773-419B-9225-80320B59CB91}" type="pres">
      <dgm:prSet presAssocID="{87167D2F-5428-4949-B2A3-41624A1B3C7E}" presName="tx2" presStyleLbl="revTx" presStyleIdx="14" presStyleCnt="15"/>
      <dgm:spPr/>
    </dgm:pt>
    <dgm:pt modelId="{7FA0A568-CA6D-411E-8EF5-2497272CF17D}" type="pres">
      <dgm:prSet presAssocID="{87167D2F-5428-4949-B2A3-41624A1B3C7E}" presName="vert2" presStyleCnt="0"/>
      <dgm:spPr/>
    </dgm:pt>
    <dgm:pt modelId="{352A540D-3D44-4455-BFCF-DC7E9D255CBA}" type="pres">
      <dgm:prSet presAssocID="{87167D2F-5428-4949-B2A3-41624A1B3C7E}" presName="thinLine2b" presStyleLbl="callout" presStyleIdx="13" presStyleCnt="14"/>
      <dgm:spPr/>
    </dgm:pt>
    <dgm:pt modelId="{DA4418C5-EA51-4199-85A0-83612CD035C0}" type="pres">
      <dgm:prSet presAssocID="{87167D2F-5428-4949-B2A3-41624A1B3C7E}" presName="vertSpace2b" presStyleCnt="0"/>
      <dgm:spPr/>
    </dgm:pt>
  </dgm:ptLst>
  <dgm:cxnLst>
    <dgm:cxn modelId="{FE67970B-37A4-42B1-AFA8-B5AB16262A11}" srcId="{8C705FDC-6155-4E41-BFA6-7D12B3F7CF59}" destId="{D1FBD943-D77F-4894-83AF-E86C0AC384BB}" srcOrd="8" destOrd="0" parTransId="{F90F522A-414C-42C6-9C08-D3F697E64B0C}" sibTransId="{4610F364-A40A-4C0E-BABD-8AAE6EED0A0E}"/>
    <dgm:cxn modelId="{705CA613-30D9-4CF2-9D03-EBD71B75FF2A}" srcId="{8C705FDC-6155-4E41-BFA6-7D12B3F7CF59}" destId="{8FF4F7CB-31ED-40A9-8C8E-186286C272BF}" srcOrd="12" destOrd="0" parTransId="{6D30F810-8125-437E-8A1E-0CD70F30716A}" sibTransId="{6C3FBD81-1BA3-481B-B58A-D0B160E4AFBF}"/>
    <dgm:cxn modelId="{ED319A18-E76E-4A7A-8A1E-2E1DAC01D605}" srcId="{8C705FDC-6155-4E41-BFA6-7D12B3F7CF59}" destId="{22E68EA2-3164-415B-8F87-D0D1168F51B2}" srcOrd="4" destOrd="0" parTransId="{CE5B7853-851E-4C79-8B90-BED8371B5388}" sibTransId="{A85D6DA4-F8E1-49B8-8D62-D2C177ADEEEB}"/>
    <dgm:cxn modelId="{F478AB1F-9AFA-4AA7-9774-C417C9E1B5E8}" srcId="{8C705FDC-6155-4E41-BFA6-7D12B3F7CF59}" destId="{FE2DEDE2-980A-449B-A35C-6C4A9963C7C7}" srcOrd="6" destOrd="0" parTransId="{C45E8210-78D7-4519-8E9C-103AE330D232}" sibTransId="{E4F742A2-6C8D-48C6-A29B-EDE2E4CF1812}"/>
    <dgm:cxn modelId="{BF03DA27-5289-428A-8529-4ED9337A52EE}" type="presOf" srcId="{E29500A3-4E8D-4BFA-A6D2-DB00143FB1DD}" destId="{7A33ECF2-A6B2-46F6-92D9-E4AB9979CB84}" srcOrd="0" destOrd="0" presId="urn:microsoft.com/office/officeart/2008/layout/LinedList"/>
    <dgm:cxn modelId="{39E57431-4846-4631-B459-FF4243DB7744}" srcId="{8C705FDC-6155-4E41-BFA6-7D12B3F7CF59}" destId="{74A3B1EA-8439-426C-BC28-A5CB032F13F0}" srcOrd="5" destOrd="0" parTransId="{DCE830D4-AEB4-45E8-BDC9-B9ED0FAA48AD}" sibTransId="{4F1AA649-509F-4EF2-9D71-0B0CA038AC14}"/>
    <dgm:cxn modelId="{9C961B36-219E-4112-8B1E-001E6AFCF6B3}" srcId="{8C705FDC-6155-4E41-BFA6-7D12B3F7CF59}" destId="{AFA6B681-531B-43BE-8E44-1DD6C88B9970}" srcOrd="10" destOrd="0" parTransId="{4435EBF5-207C-4B86-AAD8-D41FA8EFBBD3}" sibTransId="{8CF5B60F-32BD-4C0D-BBD4-A7F7A80F23AE}"/>
    <dgm:cxn modelId="{AE5CAD37-2BAD-4B9E-85D8-0AC82ECDD373}" type="presOf" srcId="{8C705FDC-6155-4E41-BFA6-7D12B3F7CF59}" destId="{4ABEC01B-9A49-4DA1-9777-268E9BA9B346}" srcOrd="0" destOrd="0" presId="urn:microsoft.com/office/officeart/2008/layout/LinedList"/>
    <dgm:cxn modelId="{3D977D3C-DA3B-4BCC-AA0D-3F4B06CE4947}" type="presOf" srcId="{95847775-6F6F-4BB3-AF7B-F3B2E9B9F8D5}" destId="{5AD0FC9A-FEDE-443D-8688-B4B9E440BA4C}" srcOrd="0" destOrd="0" presId="urn:microsoft.com/office/officeart/2008/layout/LinedList"/>
    <dgm:cxn modelId="{A6CE6E5D-36B3-4DDF-84A8-DE95AF9F2837}" type="presOf" srcId="{87167D2F-5428-4949-B2A3-41624A1B3C7E}" destId="{865640CE-A773-419B-9225-80320B59CB91}" srcOrd="0" destOrd="0" presId="urn:microsoft.com/office/officeart/2008/layout/LinedList"/>
    <dgm:cxn modelId="{AB1CBF41-F1EB-4FF6-B0D6-583A14EF0575}" srcId="{ED5819BF-C8E2-4761-9ACF-6B8817A1E654}" destId="{8C705FDC-6155-4E41-BFA6-7D12B3F7CF59}" srcOrd="0" destOrd="0" parTransId="{76599F57-3D65-4E0A-9781-3A6C30B8C460}" sibTransId="{83C0812E-D2D5-47FC-BF53-22835EA23088}"/>
    <dgm:cxn modelId="{4609D662-C6E0-44CB-B2BA-237F2E2D204E}" srcId="{8C705FDC-6155-4E41-BFA6-7D12B3F7CF59}" destId="{E29500A3-4E8D-4BFA-A6D2-DB00143FB1DD}" srcOrd="9" destOrd="0" parTransId="{AA783771-B75A-4F9E-9F48-921259BF8CEF}" sibTransId="{6BE0F65D-9286-45A3-A074-94306A61F572}"/>
    <dgm:cxn modelId="{68575C43-65D1-4893-93A6-6739B44FFEF3}" srcId="{8C705FDC-6155-4E41-BFA6-7D12B3F7CF59}" destId="{95847775-6F6F-4BB3-AF7B-F3B2E9B9F8D5}" srcOrd="7" destOrd="0" parTransId="{27F8B88A-D676-47E4-BBDF-9B733BE60FC6}" sibTransId="{83C566B3-7D89-46E2-A37E-354BFD2CF4DD}"/>
    <dgm:cxn modelId="{D62F5045-0EF4-4F66-8CCA-4DA996979AC9}" type="presOf" srcId="{9E85B526-6B2B-4293-8371-E59DF4B1E31B}" destId="{A353DB5B-0D2D-42D2-82BF-6B95563F5FB6}" srcOrd="0" destOrd="0" presId="urn:microsoft.com/office/officeart/2008/layout/LinedList"/>
    <dgm:cxn modelId="{610A144E-2AE4-4501-8F9C-71CE036947C9}" type="presOf" srcId="{D1FBD943-D77F-4894-83AF-E86C0AC384BB}" destId="{A25E4F1C-51B3-467C-A4FA-82708FC12DB5}" srcOrd="0" destOrd="0" presId="urn:microsoft.com/office/officeart/2008/layout/LinedList"/>
    <dgm:cxn modelId="{FD18C455-32D4-4CDD-AE6E-7BDD9F55CBBA}" type="presOf" srcId="{AFA6B681-531B-43BE-8E44-1DD6C88B9970}" destId="{CF60AC3B-AB7E-43A6-8573-4E0779344659}" srcOrd="0" destOrd="0" presId="urn:microsoft.com/office/officeart/2008/layout/LinedList"/>
    <dgm:cxn modelId="{3F6A2D5A-9BBE-4E9B-A68D-3D4AAFF5E054}" type="presOf" srcId="{ED5819BF-C8E2-4761-9ACF-6B8817A1E654}" destId="{E6EACA76-8C27-45BA-81A3-C1EAE9848506}" srcOrd="0" destOrd="0" presId="urn:microsoft.com/office/officeart/2008/layout/LinedList"/>
    <dgm:cxn modelId="{5B84F37A-0FF3-4C24-AB7C-EFDF908EEEBB}" type="presOf" srcId="{CCA116CE-A035-4552-97C2-97EEE2FD3CAD}" destId="{04CDECCB-03E6-4E97-9A6E-65A8C92D487E}" srcOrd="0" destOrd="0" presId="urn:microsoft.com/office/officeart/2008/layout/LinedList"/>
    <dgm:cxn modelId="{3D37B681-59A9-475D-AFA4-62F7788E4A73}" type="presOf" srcId="{22E68EA2-3164-415B-8F87-D0D1168F51B2}" destId="{D29931EA-D995-4CC2-8630-782ADB082DF7}" srcOrd="0" destOrd="0" presId="urn:microsoft.com/office/officeart/2008/layout/LinedList"/>
    <dgm:cxn modelId="{0D05798B-EFA3-4420-80B1-80B8F2EDFCC1}" type="presOf" srcId="{F6C6FE88-CDA8-4DA1-82D0-5C99F34BD099}" destId="{B83C7F59-996C-4EA5-83BA-E09F34665314}" srcOrd="0" destOrd="0" presId="urn:microsoft.com/office/officeart/2008/layout/LinedList"/>
    <dgm:cxn modelId="{0FE554B6-91FA-41CE-8693-7034041C980C}" srcId="{8C705FDC-6155-4E41-BFA6-7D12B3F7CF59}" destId="{CCA116CE-A035-4552-97C2-97EEE2FD3CAD}" srcOrd="3" destOrd="0" parTransId="{1D305484-9F02-4370-8CD2-F44E7EC625DB}" sibTransId="{8E09BD46-9DC1-4693-BA4A-1B521E4AB77E}"/>
    <dgm:cxn modelId="{499F06BB-80CF-46A4-993D-DD40BA50E5FB}" type="presOf" srcId="{FE2DEDE2-980A-449B-A35C-6C4A9963C7C7}" destId="{9B16174C-59DE-4CC1-ADA6-25D40A63CC65}" srcOrd="0" destOrd="0" presId="urn:microsoft.com/office/officeart/2008/layout/LinedList"/>
    <dgm:cxn modelId="{146EC1C2-4615-4D4A-BB94-8AA082357005}" srcId="{8C705FDC-6155-4E41-BFA6-7D12B3F7CF59}" destId="{F6C6FE88-CDA8-4DA1-82D0-5C99F34BD099}" srcOrd="0" destOrd="0" parTransId="{D59269F7-6C8C-49A1-8C18-B83038796BF3}" sibTransId="{6D4A5381-CA5E-44E0-829D-49A95E33D6CA}"/>
    <dgm:cxn modelId="{870408C9-786C-424C-90C3-A1CA013852DE}" type="presOf" srcId="{9FB75EC9-A75A-4AB9-AD8A-403EF1246B6A}" destId="{92873FDE-2E63-46F1-B500-512A1B1FCE11}" srcOrd="0" destOrd="0" presId="urn:microsoft.com/office/officeart/2008/layout/LinedList"/>
    <dgm:cxn modelId="{FB2BA0D4-488E-4BF4-A8B0-E8178092FF70}" srcId="{8C705FDC-6155-4E41-BFA6-7D12B3F7CF59}" destId="{07AC71C6-3009-4C58-B6C7-46BC14771076}" srcOrd="11" destOrd="0" parTransId="{9BB36E3C-5C3C-4BE2-8061-DD19BFF43FC4}" sibTransId="{9EB8478E-DC16-4FD3-AC12-9E9311885AD6}"/>
    <dgm:cxn modelId="{B01AC2D4-BF02-455C-86E7-393339D3778F}" srcId="{8C705FDC-6155-4E41-BFA6-7D12B3F7CF59}" destId="{9FB75EC9-A75A-4AB9-AD8A-403EF1246B6A}" srcOrd="1" destOrd="0" parTransId="{198A188D-ED6B-4CB2-ADA6-DAFCD989408C}" sibTransId="{22237E2D-808C-4014-BC41-DC19AFC51432}"/>
    <dgm:cxn modelId="{0F3CA3DA-232C-4343-AE88-519DB583416E}" srcId="{8C705FDC-6155-4E41-BFA6-7D12B3F7CF59}" destId="{87167D2F-5428-4949-B2A3-41624A1B3C7E}" srcOrd="13" destOrd="0" parTransId="{BC53147E-D566-4012-ADCF-B5661FC9D55C}" sibTransId="{9C5FA2CA-9814-4BB3-BE27-963B00EB72AF}"/>
    <dgm:cxn modelId="{34670FE4-EA96-4721-80A6-5BB24BD5ACAA}" type="presOf" srcId="{74A3B1EA-8439-426C-BC28-A5CB032F13F0}" destId="{3D27F90B-3218-4DE0-923C-21202B25E151}" srcOrd="0" destOrd="0" presId="urn:microsoft.com/office/officeart/2008/layout/LinedList"/>
    <dgm:cxn modelId="{0A8956E6-A393-46DC-AFE7-0EBA2CCC7861}" type="presOf" srcId="{8FF4F7CB-31ED-40A9-8C8E-186286C272BF}" destId="{8F854CBD-CEE6-43B6-8940-F2ACAD422FB0}" srcOrd="0" destOrd="0" presId="urn:microsoft.com/office/officeart/2008/layout/LinedList"/>
    <dgm:cxn modelId="{D479BDF0-D171-4A81-BD69-99388022F6B8}" srcId="{8C705FDC-6155-4E41-BFA6-7D12B3F7CF59}" destId="{9E85B526-6B2B-4293-8371-E59DF4B1E31B}" srcOrd="2" destOrd="0" parTransId="{C146D436-5747-44EA-A9E2-3C2739260DAD}" sibTransId="{A5A7D054-29F8-4C30-9B9E-E873AECC3B66}"/>
    <dgm:cxn modelId="{C68C61F7-2F3A-4F13-BEF1-A309935A6B02}" type="presOf" srcId="{07AC71C6-3009-4C58-B6C7-46BC14771076}" destId="{A038230F-8133-47AE-AE0C-943FF95D7B94}" srcOrd="0" destOrd="0" presId="urn:microsoft.com/office/officeart/2008/layout/LinedList"/>
    <dgm:cxn modelId="{994381AE-8B7C-4528-AA05-579C6D324590}" type="presParOf" srcId="{E6EACA76-8C27-45BA-81A3-C1EAE9848506}" destId="{10D68F07-68A9-4440-90F7-BFCB3EBC0973}" srcOrd="0" destOrd="0" presId="urn:microsoft.com/office/officeart/2008/layout/LinedList"/>
    <dgm:cxn modelId="{D5833569-3BF5-48C3-8277-E8CD05A7C8A1}" type="presParOf" srcId="{E6EACA76-8C27-45BA-81A3-C1EAE9848506}" destId="{3DA2E065-0A79-4151-944A-EBFF92765288}" srcOrd="1" destOrd="0" presId="urn:microsoft.com/office/officeart/2008/layout/LinedList"/>
    <dgm:cxn modelId="{0B843157-F9BA-4C35-82CF-330D535BB949}" type="presParOf" srcId="{3DA2E065-0A79-4151-944A-EBFF92765288}" destId="{4ABEC01B-9A49-4DA1-9777-268E9BA9B346}" srcOrd="0" destOrd="0" presId="urn:microsoft.com/office/officeart/2008/layout/LinedList"/>
    <dgm:cxn modelId="{580F5A7C-CAC5-48C2-961B-0294D8234089}" type="presParOf" srcId="{3DA2E065-0A79-4151-944A-EBFF92765288}" destId="{C384E5C6-ACAE-48EC-8F43-5E7B14DA8FF3}" srcOrd="1" destOrd="0" presId="urn:microsoft.com/office/officeart/2008/layout/LinedList"/>
    <dgm:cxn modelId="{E1E3D5A0-014A-417F-96E2-D796A952F5AE}" type="presParOf" srcId="{C384E5C6-ACAE-48EC-8F43-5E7B14DA8FF3}" destId="{643A1010-4FDB-45CA-851B-D7D6BDBB96D0}" srcOrd="0" destOrd="0" presId="urn:microsoft.com/office/officeart/2008/layout/LinedList"/>
    <dgm:cxn modelId="{32C60830-D074-4897-833C-3805355A34A0}" type="presParOf" srcId="{C384E5C6-ACAE-48EC-8F43-5E7B14DA8FF3}" destId="{5779287F-D652-4B68-B7BD-BA912F2A2053}" srcOrd="1" destOrd="0" presId="urn:microsoft.com/office/officeart/2008/layout/LinedList"/>
    <dgm:cxn modelId="{2067644F-D65A-4EE3-B899-6CF1D91D14C7}" type="presParOf" srcId="{5779287F-D652-4B68-B7BD-BA912F2A2053}" destId="{177620AF-9D80-45AE-819F-7E406E42CC47}" srcOrd="0" destOrd="0" presId="urn:microsoft.com/office/officeart/2008/layout/LinedList"/>
    <dgm:cxn modelId="{D133458E-5589-4F11-8DDC-ABB0D3DEB61A}" type="presParOf" srcId="{5779287F-D652-4B68-B7BD-BA912F2A2053}" destId="{B83C7F59-996C-4EA5-83BA-E09F34665314}" srcOrd="1" destOrd="0" presId="urn:microsoft.com/office/officeart/2008/layout/LinedList"/>
    <dgm:cxn modelId="{ECB39E2A-7005-46EA-BA6F-0A64EC733B4B}" type="presParOf" srcId="{5779287F-D652-4B68-B7BD-BA912F2A2053}" destId="{AC83CDFD-8249-4544-A81C-F6D746247396}" srcOrd="2" destOrd="0" presId="urn:microsoft.com/office/officeart/2008/layout/LinedList"/>
    <dgm:cxn modelId="{29916013-CCF6-4390-B935-32A33E15DAB5}" type="presParOf" srcId="{C384E5C6-ACAE-48EC-8F43-5E7B14DA8FF3}" destId="{C7C2836A-F6C0-4C43-8507-88BFE78B27E5}" srcOrd="2" destOrd="0" presId="urn:microsoft.com/office/officeart/2008/layout/LinedList"/>
    <dgm:cxn modelId="{3C2A52F1-5ACD-4391-9F48-4751C9D21FF2}" type="presParOf" srcId="{C384E5C6-ACAE-48EC-8F43-5E7B14DA8FF3}" destId="{CFDDDAEA-E0A8-4454-8269-0EA5F94626D4}" srcOrd="3" destOrd="0" presId="urn:microsoft.com/office/officeart/2008/layout/LinedList"/>
    <dgm:cxn modelId="{D1B444A2-999E-4291-B43A-968C9581FB2C}" type="presParOf" srcId="{C384E5C6-ACAE-48EC-8F43-5E7B14DA8FF3}" destId="{E5E12EFB-00BD-47D1-8D3D-D0F03C62DC97}" srcOrd="4" destOrd="0" presId="urn:microsoft.com/office/officeart/2008/layout/LinedList"/>
    <dgm:cxn modelId="{8B986B5F-962F-48AB-BE6F-C36234F0AF0F}" type="presParOf" srcId="{E5E12EFB-00BD-47D1-8D3D-D0F03C62DC97}" destId="{5C0A580B-DE46-40A9-AB07-1677C2415273}" srcOrd="0" destOrd="0" presId="urn:microsoft.com/office/officeart/2008/layout/LinedList"/>
    <dgm:cxn modelId="{4E04F631-1A19-4DDB-8C39-7518C718F4DB}" type="presParOf" srcId="{E5E12EFB-00BD-47D1-8D3D-D0F03C62DC97}" destId="{92873FDE-2E63-46F1-B500-512A1B1FCE11}" srcOrd="1" destOrd="0" presId="urn:microsoft.com/office/officeart/2008/layout/LinedList"/>
    <dgm:cxn modelId="{EE58B4DD-10D4-429C-9B73-4467E554B0C7}" type="presParOf" srcId="{E5E12EFB-00BD-47D1-8D3D-D0F03C62DC97}" destId="{909D35A9-7C9B-4412-B998-86D9D5C426C2}" srcOrd="2" destOrd="0" presId="urn:microsoft.com/office/officeart/2008/layout/LinedList"/>
    <dgm:cxn modelId="{37F0C09A-EBDA-404B-9300-EEF563C1E549}" type="presParOf" srcId="{C384E5C6-ACAE-48EC-8F43-5E7B14DA8FF3}" destId="{2F397AF2-BD0F-4235-892C-ED103B466ADC}" srcOrd="5" destOrd="0" presId="urn:microsoft.com/office/officeart/2008/layout/LinedList"/>
    <dgm:cxn modelId="{77BF2C9F-6B94-4CF2-AEF3-C37BA219B24E}" type="presParOf" srcId="{C384E5C6-ACAE-48EC-8F43-5E7B14DA8FF3}" destId="{3BC22F60-1DA9-47F3-BEDA-ABBE8C1579D2}" srcOrd="6" destOrd="0" presId="urn:microsoft.com/office/officeart/2008/layout/LinedList"/>
    <dgm:cxn modelId="{8FBD0ADB-C600-4D5D-A730-044972E05DCD}" type="presParOf" srcId="{C384E5C6-ACAE-48EC-8F43-5E7B14DA8FF3}" destId="{588F233B-6001-4451-97BA-BBC6187D1DEB}" srcOrd="7" destOrd="0" presId="urn:microsoft.com/office/officeart/2008/layout/LinedList"/>
    <dgm:cxn modelId="{79BEE07B-C87E-40B7-9DB9-3141C5D76D6C}" type="presParOf" srcId="{588F233B-6001-4451-97BA-BBC6187D1DEB}" destId="{75D37512-5F53-49C2-855F-EF342367FD02}" srcOrd="0" destOrd="0" presId="urn:microsoft.com/office/officeart/2008/layout/LinedList"/>
    <dgm:cxn modelId="{3D52113E-B6DE-4BCA-A5D5-A8744FFF6195}" type="presParOf" srcId="{588F233B-6001-4451-97BA-BBC6187D1DEB}" destId="{A353DB5B-0D2D-42D2-82BF-6B95563F5FB6}" srcOrd="1" destOrd="0" presId="urn:microsoft.com/office/officeart/2008/layout/LinedList"/>
    <dgm:cxn modelId="{820FF5B3-CED3-4B98-A46E-C62760B0B899}" type="presParOf" srcId="{588F233B-6001-4451-97BA-BBC6187D1DEB}" destId="{3302C93B-26FF-4CCA-A01F-A2E81303254F}" srcOrd="2" destOrd="0" presId="urn:microsoft.com/office/officeart/2008/layout/LinedList"/>
    <dgm:cxn modelId="{F5C6FF64-F65B-449D-BC58-2DFE04FD10A9}" type="presParOf" srcId="{C384E5C6-ACAE-48EC-8F43-5E7B14DA8FF3}" destId="{7F2F1BAE-352F-4440-8BB7-A7EC0181E0B2}" srcOrd="8" destOrd="0" presId="urn:microsoft.com/office/officeart/2008/layout/LinedList"/>
    <dgm:cxn modelId="{41F88583-58FF-449B-B7D7-14BF306D2DF9}" type="presParOf" srcId="{C384E5C6-ACAE-48EC-8F43-5E7B14DA8FF3}" destId="{4F458C6C-F4DA-40C8-BCAD-E6C3AD184136}" srcOrd="9" destOrd="0" presId="urn:microsoft.com/office/officeart/2008/layout/LinedList"/>
    <dgm:cxn modelId="{C9AB3F75-647A-4D99-ACB9-B842C115119E}" type="presParOf" srcId="{C384E5C6-ACAE-48EC-8F43-5E7B14DA8FF3}" destId="{9F20D9A9-64E7-4BEC-8230-1AED04420884}" srcOrd="10" destOrd="0" presId="urn:microsoft.com/office/officeart/2008/layout/LinedList"/>
    <dgm:cxn modelId="{B0B183DE-11CB-4BAD-82F4-47E86E78D58B}" type="presParOf" srcId="{9F20D9A9-64E7-4BEC-8230-1AED04420884}" destId="{C1740C8C-6290-4006-BE9B-AB61289F4F49}" srcOrd="0" destOrd="0" presId="urn:microsoft.com/office/officeart/2008/layout/LinedList"/>
    <dgm:cxn modelId="{58648530-3C3C-4EB2-AD49-E9BADB7DF25D}" type="presParOf" srcId="{9F20D9A9-64E7-4BEC-8230-1AED04420884}" destId="{04CDECCB-03E6-4E97-9A6E-65A8C92D487E}" srcOrd="1" destOrd="0" presId="urn:microsoft.com/office/officeart/2008/layout/LinedList"/>
    <dgm:cxn modelId="{371AF7FD-C7B8-4552-959F-7DDAECAF37C3}" type="presParOf" srcId="{9F20D9A9-64E7-4BEC-8230-1AED04420884}" destId="{B76596FD-0639-42B9-89F2-5D5EF0BB8AC9}" srcOrd="2" destOrd="0" presId="urn:microsoft.com/office/officeart/2008/layout/LinedList"/>
    <dgm:cxn modelId="{EA23231E-FC10-4166-ABDC-DAFB8F1B9E5D}" type="presParOf" srcId="{C384E5C6-ACAE-48EC-8F43-5E7B14DA8FF3}" destId="{D33D2EDB-2186-4C6F-9701-389FE035D0A7}" srcOrd="11" destOrd="0" presId="urn:microsoft.com/office/officeart/2008/layout/LinedList"/>
    <dgm:cxn modelId="{864410A3-88C5-4E22-A1AA-039314BF572E}" type="presParOf" srcId="{C384E5C6-ACAE-48EC-8F43-5E7B14DA8FF3}" destId="{8C3E9A73-B27B-4FD4-95CC-0B20B4D665A5}" srcOrd="12" destOrd="0" presId="urn:microsoft.com/office/officeart/2008/layout/LinedList"/>
    <dgm:cxn modelId="{5737A384-420D-4860-8451-BDEB806C1F81}" type="presParOf" srcId="{C384E5C6-ACAE-48EC-8F43-5E7B14DA8FF3}" destId="{A5820687-BF0F-4C59-AFA0-BA85FCC35D9A}" srcOrd="13" destOrd="0" presId="urn:microsoft.com/office/officeart/2008/layout/LinedList"/>
    <dgm:cxn modelId="{4AC194C5-3AD8-4737-90D2-0CB0DC57961A}" type="presParOf" srcId="{A5820687-BF0F-4C59-AFA0-BA85FCC35D9A}" destId="{2911B2F7-B1B4-4528-9DA9-721043275B68}" srcOrd="0" destOrd="0" presId="urn:microsoft.com/office/officeart/2008/layout/LinedList"/>
    <dgm:cxn modelId="{DEB7F1BE-E330-45B5-959D-DEA70FB5D4FE}" type="presParOf" srcId="{A5820687-BF0F-4C59-AFA0-BA85FCC35D9A}" destId="{D29931EA-D995-4CC2-8630-782ADB082DF7}" srcOrd="1" destOrd="0" presId="urn:microsoft.com/office/officeart/2008/layout/LinedList"/>
    <dgm:cxn modelId="{1C80E9E9-7A24-480A-93E8-E6A20F7F3439}" type="presParOf" srcId="{A5820687-BF0F-4C59-AFA0-BA85FCC35D9A}" destId="{F2E32B44-2320-42F3-B581-C2508870BC05}" srcOrd="2" destOrd="0" presId="urn:microsoft.com/office/officeart/2008/layout/LinedList"/>
    <dgm:cxn modelId="{AE521D92-B1F6-4987-A70A-51A848F6B273}" type="presParOf" srcId="{C384E5C6-ACAE-48EC-8F43-5E7B14DA8FF3}" destId="{959AC7EF-EA84-4969-B1B1-0F91FF6695B1}" srcOrd="14" destOrd="0" presId="urn:microsoft.com/office/officeart/2008/layout/LinedList"/>
    <dgm:cxn modelId="{9AEF9E67-F652-4482-AB24-E3999AECA2EE}" type="presParOf" srcId="{C384E5C6-ACAE-48EC-8F43-5E7B14DA8FF3}" destId="{028EB9DB-EB40-429E-ABAA-6771D56710B4}" srcOrd="15" destOrd="0" presId="urn:microsoft.com/office/officeart/2008/layout/LinedList"/>
    <dgm:cxn modelId="{F2041111-7E69-4C52-9179-B57DFAE44698}" type="presParOf" srcId="{C384E5C6-ACAE-48EC-8F43-5E7B14DA8FF3}" destId="{491AD154-041C-402E-806A-F87C2FB2CE27}" srcOrd="16" destOrd="0" presId="urn:microsoft.com/office/officeart/2008/layout/LinedList"/>
    <dgm:cxn modelId="{650D10CC-D385-4371-9DD2-7CADE42A358B}" type="presParOf" srcId="{491AD154-041C-402E-806A-F87C2FB2CE27}" destId="{B3E97B54-7CC3-40FB-816B-11D8DD947F20}" srcOrd="0" destOrd="0" presId="urn:microsoft.com/office/officeart/2008/layout/LinedList"/>
    <dgm:cxn modelId="{A5E010F0-9206-4E27-841F-1C63A658A6AB}" type="presParOf" srcId="{491AD154-041C-402E-806A-F87C2FB2CE27}" destId="{3D27F90B-3218-4DE0-923C-21202B25E151}" srcOrd="1" destOrd="0" presId="urn:microsoft.com/office/officeart/2008/layout/LinedList"/>
    <dgm:cxn modelId="{A13DBDF0-44A3-49E5-BF91-C44CA8ECE2B2}" type="presParOf" srcId="{491AD154-041C-402E-806A-F87C2FB2CE27}" destId="{6FC0ACBE-71B5-4965-8C21-0CDCC79D88CA}" srcOrd="2" destOrd="0" presId="urn:microsoft.com/office/officeart/2008/layout/LinedList"/>
    <dgm:cxn modelId="{40A6723D-B246-403F-B260-72C6B863B291}" type="presParOf" srcId="{C384E5C6-ACAE-48EC-8F43-5E7B14DA8FF3}" destId="{FB73D364-4919-4DD0-9977-16BCCA6EE537}" srcOrd="17" destOrd="0" presId="urn:microsoft.com/office/officeart/2008/layout/LinedList"/>
    <dgm:cxn modelId="{D59D0BF8-E0A5-4CC0-A98E-8452BEADD220}" type="presParOf" srcId="{C384E5C6-ACAE-48EC-8F43-5E7B14DA8FF3}" destId="{4749F8B8-19D3-402D-9C46-2D0283340DBD}" srcOrd="18" destOrd="0" presId="urn:microsoft.com/office/officeart/2008/layout/LinedList"/>
    <dgm:cxn modelId="{5DEE22E1-3F93-42B9-8FA4-2D006E6EE8F7}" type="presParOf" srcId="{C384E5C6-ACAE-48EC-8F43-5E7B14DA8FF3}" destId="{8ED20B27-61A1-496D-BAF2-7DA130BCA8CF}" srcOrd="19" destOrd="0" presId="urn:microsoft.com/office/officeart/2008/layout/LinedList"/>
    <dgm:cxn modelId="{A686E523-6F26-4AE3-8DE7-842BBDE4554A}" type="presParOf" srcId="{8ED20B27-61A1-496D-BAF2-7DA130BCA8CF}" destId="{5085AF63-F57D-4CB1-8631-64492368903A}" srcOrd="0" destOrd="0" presId="urn:microsoft.com/office/officeart/2008/layout/LinedList"/>
    <dgm:cxn modelId="{202CBD57-C40D-48E5-84AA-FAD501710EB7}" type="presParOf" srcId="{8ED20B27-61A1-496D-BAF2-7DA130BCA8CF}" destId="{9B16174C-59DE-4CC1-ADA6-25D40A63CC65}" srcOrd="1" destOrd="0" presId="urn:microsoft.com/office/officeart/2008/layout/LinedList"/>
    <dgm:cxn modelId="{3A7B69D3-FBB6-4C29-AB60-9DB0B84CF8D9}" type="presParOf" srcId="{8ED20B27-61A1-496D-BAF2-7DA130BCA8CF}" destId="{BD599A73-6AD1-4BEB-9331-01A7811EFC83}" srcOrd="2" destOrd="0" presId="urn:microsoft.com/office/officeart/2008/layout/LinedList"/>
    <dgm:cxn modelId="{F1D4021E-44FD-4908-BD4D-7BC9CC0FED6F}" type="presParOf" srcId="{C384E5C6-ACAE-48EC-8F43-5E7B14DA8FF3}" destId="{074F5792-F16F-480A-8370-D218EE7B3C56}" srcOrd="20" destOrd="0" presId="urn:microsoft.com/office/officeart/2008/layout/LinedList"/>
    <dgm:cxn modelId="{41E35C3E-A784-4611-9C64-D69D1874D05C}" type="presParOf" srcId="{C384E5C6-ACAE-48EC-8F43-5E7B14DA8FF3}" destId="{BB3D82BA-FD01-4E82-A4A7-2D846256D4BD}" srcOrd="21" destOrd="0" presId="urn:microsoft.com/office/officeart/2008/layout/LinedList"/>
    <dgm:cxn modelId="{C79BBB6F-26A9-4B9F-AF08-9C13821D0C74}" type="presParOf" srcId="{C384E5C6-ACAE-48EC-8F43-5E7B14DA8FF3}" destId="{B43708B5-4675-43F7-9C65-DE292F7B5B6C}" srcOrd="22" destOrd="0" presId="urn:microsoft.com/office/officeart/2008/layout/LinedList"/>
    <dgm:cxn modelId="{91447CE2-72A7-4697-B04B-D131ECB27AB3}" type="presParOf" srcId="{B43708B5-4675-43F7-9C65-DE292F7B5B6C}" destId="{F16666AE-8A50-4015-93ED-DCEDC20C9716}" srcOrd="0" destOrd="0" presId="urn:microsoft.com/office/officeart/2008/layout/LinedList"/>
    <dgm:cxn modelId="{AE9783B4-5B32-4E35-B011-9F12E6FEF708}" type="presParOf" srcId="{B43708B5-4675-43F7-9C65-DE292F7B5B6C}" destId="{5AD0FC9A-FEDE-443D-8688-B4B9E440BA4C}" srcOrd="1" destOrd="0" presId="urn:microsoft.com/office/officeart/2008/layout/LinedList"/>
    <dgm:cxn modelId="{1280420E-83B2-4208-A860-92A7FDDB539F}" type="presParOf" srcId="{B43708B5-4675-43F7-9C65-DE292F7B5B6C}" destId="{3281899F-5443-4194-B8C1-BBEF09E9A2EA}" srcOrd="2" destOrd="0" presId="urn:microsoft.com/office/officeart/2008/layout/LinedList"/>
    <dgm:cxn modelId="{F03945C0-BA9F-4F04-A416-C8A9C5B45466}" type="presParOf" srcId="{C384E5C6-ACAE-48EC-8F43-5E7B14DA8FF3}" destId="{8031C472-64A6-4327-A1D2-51BD0DF399DC}" srcOrd="23" destOrd="0" presId="urn:microsoft.com/office/officeart/2008/layout/LinedList"/>
    <dgm:cxn modelId="{BFE631F3-C478-4154-82C7-7329E2C58F7A}" type="presParOf" srcId="{C384E5C6-ACAE-48EC-8F43-5E7B14DA8FF3}" destId="{2CBF7E4E-4305-413A-87CA-CB85DD1F6652}" srcOrd="24" destOrd="0" presId="urn:microsoft.com/office/officeart/2008/layout/LinedList"/>
    <dgm:cxn modelId="{471A2826-0FA4-45FF-901D-D0F8456B3722}" type="presParOf" srcId="{C384E5C6-ACAE-48EC-8F43-5E7B14DA8FF3}" destId="{5315B7E2-157C-425F-BDD0-6229CA707EA2}" srcOrd="25" destOrd="0" presId="urn:microsoft.com/office/officeart/2008/layout/LinedList"/>
    <dgm:cxn modelId="{CB70C0FA-BEE8-4106-A95B-943B312C346D}" type="presParOf" srcId="{5315B7E2-157C-425F-BDD0-6229CA707EA2}" destId="{468CBB80-88B8-4AF6-8A48-5AA0C8184841}" srcOrd="0" destOrd="0" presId="urn:microsoft.com/office/officeart/2008/layout/LinedList"/>
    <dgm:cxn modelId="{815346C5-3200-419E-B00C-A223046231E2}" type="presParOf" srcId="{5315B7E2-157C-425F-BDD0-6229CA707EA2}" destId="{A25E4F1C-51B3-467C-A4FA-82708FC12DB5}" srcOrd="1" destOrd="0" presId="urn:microsoft.com/office/officeart/2008/layout/LinedList"/>
    <dgm:cxn modelId="{6DECADE1-89AD-4C5E-BE5A-3DAEC92AEE55}" type="presParOf" srcId="{5315B7E2-157C-425F-BDD0-6229CA707EA2}" destId="{727F38CE-E52E-4A9B-894F-5058A70B6E75}" srcOrd="2" destOrd="0" presId="urn:microsoft.com/office/officeart/2008/layout/LinedList"/>
    <dgm:cxn modelId="{5C78F3C8-7241-41C4-8473-DDA8B183173D}" type="presParOf" srcId="{C384E5C6-ACAE-48EC-8F43-5E7B14DA8FF3}" destId="{7DB5E9DD-F62B-4938-B4D3-430FC81190FC}" srcOrd="26" destOrd="0" presId="urn:microsoft.com/office/officeart/2008/layout/LinedList"/>
    <dgm:cxn modelId="{B940C13F-F95C-417F-993A-9745DE20B46B}" type="presParOf" srcId="{C384E5C6-ACAE-48EC-8F43-5E7B14DA8FF3}" destId="{4EDA8F90-35FD-43C2-A640-BDE37800E46A}" srcOrd="27" destOrd="0" presId="urn:microsoft.com/office/officeart/2008/layout/LinedList"/>
    <dgm:cxn modelId="{C413B53A-9E2B-46DB-9DEC-9CB16A752BF1}" type="presParOf" srcId="{C384E5C6-ACAE-48EC-8F43-5E7B14DA8FF3}" destId="{50BEC69C-F226-4516-8204-F694D09072AC}" srcOrd="28" destOrd="0" presId="urn:microsoft.com/office/officeart/2008/layout/LinedList"/>
    <dgm:cxn modelId="{BFAC8218-5F88-44D7-B96E-860F1DE5917E}" type="presParOf" srcId="{50BEC69C-F226-4516-8204-F694D09072AC}" destId="{7DAC75B3-CD36-45DC-A176-51121A12AF85}" srcOrd="0" destOrd="0" presId="urn:microsoft.com/office/officeart/2008/layout/LinedList"/>
    <dgm:cxn modelId="{7A9AF6C7-3F48-4AEB-871E-D79299EC041F}" type="presParOf" srcId="{50BEC69C-F226-4516-8204-F694D09072AC}" destId="{7A33ECF2-A6B2-46F6-92D9-E4AB9979CB84}" srcOrd="1" destOrd="0" presId="urn:microsoft.com/office/officeart/2008/layout/LinedList"/>
    <dgm:cxn modelId="{0B65F8BD-8481-4C8E-BDB4-84991898DE2C}" type="presParOf" srcId="{50BEC69C-F226-4516-8204-F694D09072AC}" destId="{85335B63-6231-4C24-89EF-5B530E0D069B}" srcOrd="2" destOrd="0" presId="urn:microsoft.com/office/officeart/2008/layout/LinedList"/>
    <dgm:cxn modelId="{B8FD4E08-E5CA-4149-9CF7-0D277DEE3594}" type="presParOf" srcId="{C384E5C6-ACAE-48EC-8F43-5E7B14DA8FF3}" destId="{733299E2-19AD-4831-A9D6-E146C57DAC4E}" srcOrd="29" destOrd="0" presId="urn:microsoft.com/office/officeart/2008/layout/LinedList"/>
    <dgm:cxn modelId="{81D9FB40-E06D-4945-8B8D-2131B133F8C4}" type="presParOf" srcId="{C384E5C6-ACAE-48EC-8F43-5E7B14DA8FF3}" destId="{914599DC-30EE-428C-9FB3-34969C99A989}" srcOrd="30" destOrd="0" presId="urn:microsoft.com/office/officeart/2008/layout/LinedList"/>
    <dgm:cxn modelId="{C6110A7E-CC92-4BCE-BA35-0BC1379D1557}" type="presParOf" srcId="{C384E5C6-ACAE-48EC-8F43-5E7B14DA8FF3}" destId="{8ED02A53-BB9A-402B-ABC3-9509A6E12DA6}" srcOrd="31" destOrd="0" presId="urn:microsoft.com/office/officeart/2008/layout/LinedList"/>
    <dgm:cxn modelId="{8BB7973B-2EAB-4279-A14C-D447B8D8E807}" type="presParOf" srcId="{8ED02A53-BB9A-402B-ABC3-9509A6E12DA6}" destId="{7F911F93-4586-4C76-A470-7E7CC4D6CA9F}" srcOrd="0" destOrd="0" presId="urn:microsoft.com/office/officeart/2008/layout/LinedList"/>
    <dgm:cxn modelId="{78822AC5-B565-4B43-B203-5DD061654A1B}" type="presParOf" srcId="{8ED02A53-BB9A-402B-ABC3-9509A6E12DA6}" destId="{CF60AC3B-AB7E-43A6-8573-4E0779344659}" srcOrd="1" destOrd="0" presId="urn:microsoft.com/office/officeart/2008/layout/LinedList"/>
    <dgm:cxn modelId="{B3C21A4E-E1AC-4708-AF2D-D58380CB1D59}" type="presParOf" srcId="{8ED02A53-BB9A-402B-ABC3-9509A6E12DA6}" destId="{8599CE06-B2CB-4DD7-A093-652752F6F287}" srcOrd="2" destOrd="0" presId="urn:microsoft.com/office/officeart/2008/layout/LinedList"/>
    <dgm:cxn modelId="{915BBAB6-2332-4986-865A-6A8FAD2C2EDF}" type="presParOf" srcId="{C384E5C6-ACAE-48EC-8F43-5E7B14DA8FF3}" destId="{F9E6C980-1FD9-4E34-84CE-3307961CED69}" srcOrd="32" destOrd="0" presId="urn:microsoft.com/office/officeart/2008/layout/LinedList"/>
    <dgm:cxn modelId="{C39F0879-5C18-4E5C-B29B-C45CDB80C943}" type="presParOf" srcId="{C384E5C6-ACAE-48EC-8F43-5E7B14DA8FF3}" destId="{B27117A9-8166-47FC-83C4-325717240D9D}" srcOrd="33" destOrd="0" presId="urn:microsoft.com/office/officeart/2008/layout/LinedList"/>
    <dgm:cxn modelId="{CF01C6D2-4DC3-490B-91D5-76E62C72B650}" type="presParOf" srcId="{C384E5C6-ACAE-48EC-8F43-5E7B14DA8FF3}" destId="{19C20DEC-0EF5-4788-9E70-D85FFA292638}" srcOrd="34" destOrd="0" presId="urn:microsoft.com/office/officeart/2008/layout/LinedList"/>
    <dgm:cxn modelId="{1507B217-933D-4318-961F-BB5C6A180C5E}" type="presParOf" srcId="{19C20DEC-0EF5-4788-9E70-D85FFA292638}" destId="{37F84A69-710F-4431-8F65-E520EAAF4D83}" srcOrd="0" destOrd="0" presId="urn:microsoft.com/office/officeart/2008/layout/LinedList"/>
    <dgm:cxn modelId="{16015783-F7EB-4500-8D72-58A2C62B90E9}" type="presParOf" srcId="{19C20DEC-0EF5-4788-9E70-D85FFA292638}" destId="{A038230F-8133-47AE-AE0C-943FF95D7B94}" srcOrd="1" destOrd="0" presId="urn:microsoft.com/office/officeart/2008/layout/LinedList"/>
    <dgm:cxn modelId="{840DAF65-A04B-4242-92E3-D013BA0B328F}" type="presParOf" srcId="{19C20DEC-0EF5-4788-9E70-D85FFA292638}" destId="{709E94D5-BC29-4F74-8BDF-005BDE82765A}" srcOrd="2" destOrd="0" presId="urn:microsoft.com/office/officeart/2008/layout/LinedList"/>
    <dgm:cxn modelId="{0536CF05-AF6F-4A8B-8CCB-A2D877B15D8E}" type="presParOf" srcId="{C384E5C6-ACAE-48EC-8F43-5E7B14DA8FF3}" destId="{385CAA3A-5AF8-4F60-8C07-066094908251}" srcOrd="35" destOrd="0" presId="urn:microsoft.com/office/officeart/2008/layout/LinedList"/>
    <dgm:cxn modelId="{B8D3D225-2816-45F9-8C44-D2B5DFB0CEA4}" type="presParOf" srcId="{C384E5C6-ACAE-48EC-8F43-5E7B14DA8FF3}" destId="{C0CFA2DB-24AE-4F41-A3C8-F95ECE9050A3}" srcOrd="36" destOrd="0" presId="urn:microsoft.com/office/officeart/2008/layout/LinedList"/>
    <dgm:cxn modelId="{75162DAA-3948-4513-AA84-E8CF128F04E6}" type="presParOf" srcId="{C384E5C6-ACAE-48EC-8F43-5E7B14DA8FF3}" destId="{DDAF1B27-0366-4798-9323-48DC485BCEFC}" srcOrd="37" destOrd="0" presId="urn:microsoft.com/office/officeart/2008/layout/LinedList"/>
    <dgm:cxn modelId="{310588B7-C9B2-44E2-B66E-8820F2B1F138}" type="presParOf" srcId="{DDAF1B27-0366-4798-9323-48DC485BCEFC}" destId="{B78643C6-1867-467E-9380-212253C7FC1A}" srcOrd="0" destOrd="0" presId="urn:microsoft.com/office/officeart/2008/layout/LinedList"/>
    <dgm:cxn modelId="{69B725E8-FE93-4FE3-9C26-E484797F8876}" type="presParOf" srcId="{DDAF1B27-0366-4798-9323-48DC485BCEFC}" destId="{8F854CBD-CEE6-43B6-8940-F2ACAD422FB0}" srcOrd="1" destOrd="0" presId="urn:microsoft.com/office/officeart/2008/layout/LinedList"/>
    <dgm:cxn modelId="{34938F20-E41A-49DA-A94C-159307436A54}" type="presParOf" srcId="{DDAF1B27-0366-4798-9323-48DC485BCEFC}" destId="{3C3E8BD3-EA3C-43B2-B34F-0737EBB3D5B0}" srcOrd="2" destOrd="0" presId="urn:microsoft.com/office/officeart/2008/layout/LinedList"/>
    <dgm:cxn modelId="{3DFF6467-5F8D-451E-A174-8B7AEDE24CA2}" type="presParOf" srcId="{C384E5C6-ACAE-48EC-8F43-5E7B14DA8FF3}" destId="{79CC1191-E66D-4B35-92F9-A558F6AE2B84}" srcOrd="38" destOrd="0" presId="urn:microsoft.com/office/officeart/2008/layout/LinedList"/>
    <dgm:cxn modelId="{8660604A-67A7-4E55-95E7-AD38A25A5631}" type="presParOf" srcId="{C384E5C6-ACAE-48EC-8F43-5E7B14DA8FF3}" destId="{72A99703-A5FA-4984-A2CC-40094B86DB75}" srcOrd="39" destOrd="0" presId="urn:microsoft.com/office/officeart/2008/layout/LinedList"/>
    <dgm:cxn modelId="{4128269D-EE9D-4485-BC53-E1F99C93F899}" type="presParOf" srcId="{C384E5C6-ACAE-48EC-8F43-5E7B14DA8FF3}" destId="{0AF62467-52EE-4D1D-BC25-BC9A4EEBC7D8}" srcOrd="40" destOrd="0" presId="urn:microsoft.com/office/officeart/2008/layout/LinedList"/>
    <dgm:cxn modelId="{B2893653-EEE4-463D-A537-8E1F2E6773A2}" type="presParOf" srcId="{0AF62467-52EE-4D1D-BC25-BC9A4EEBC7D8}" destId="{B830A149-FF9E-492A-92E3-EB1E270A341B}" srcOrd="0" destOrd="0" presId="urn:microsoft.com/office/officeart/2008/layout/LinedList"/>
    <dgm:cxn modelId="{22961FBF-5170-49DE-85C3-6C6A16A8CA18}" type="presParOf" srcId="{0AF62467-52EE-4D1D-BC25-BC9A4EEBC7D8}" destId="{865640CE-A773-419B-9225-80320B59CB91}" srcOrd="1" destOrd="0" presId="urn:microsoft.com/office/officeart/2008/layout/LinedList"/>
    <dgm:cxn modelId="{64C74963-C554-4917-94E3-90C1CCC09B5C}" type="presParOf" srcId="{0AF62467-52EE-4D1D-BC25-BC9A4EEBC7D8}" destId="{7FA0A568-CA6D-411E-8EF5-2497272CF17D}" srcOrd="2" destOrd="0" presId="urn:microsoft.com/office/officeart/2008/layout/LinedList"/>
    <dgm:cxn modelId="{0CFB2D5F-EF3E-4739-9DA9-561C35E69E2C}" type="presParOf" srcId="{C384E5C6-ACAE-48EC-8F43-5E7B14DA8FF3}" destId="{352A540D-3D44-4455-BFCF-DC7E9D255CBA}" srcOrd="41" destOrd="0" presId="urn:microsoft.com/office/officeart/2008/layout/LinedList"/>
    <dgm:cxn modelId="{54EB5007-E5F4-4235-956B-BB382F9A14D7}" type="presParOf" srcId="{C384E5C6-ACAE-48EC-8F43-5E7B14DA8FF3}" destId="{DA4418C5-EA51-4199-85A0-83612CD035C0}" srcOrd="4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12D8-413B-4BC7-BEF2-8C2CFF4D9916}">
      <dsp:nvSpPr>
        <dsp:cNvPr id="0" name=""/>
        <dsp:cNvSpPr/>
      </dsp:nvSpPr>
      <dsp:spPr>
        <a:xfrm>
          <a:off x="0" y="234764"/>
          <a:ext cx="11296213" cy="414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FB8CC-ADF6-4ECC-BD95-84DF77032EBD}">
      <dsp:nvSpPr>
        <dsp:cNvPr id="0" name=""/>
        <dsp:cNvSpPr/>
      </dsp:nvSpPr>
      <dsp:spPr>
        <a:xfrm>
          <a:off x="169128" y="116759"/>
          <a:ext cx="349303" cy="29495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C74DEE-3340-4A04-BD4B-C2CB382A9722}">
      <dsp:nvSpPr>
        <dsp:cNvPr id="0" name=""/>
        <dsp:cNvSpPr/>
      </dsp:nvSpPr>
      <dsp:spPr>
        <a:xfrm>
          <a:off x="687561" y="238124"/>
          <a:ext cx="10539763" cy="6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8" tIns="10158" rIns="10158" bIns="10158"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latin typeface="Arial" panose="020B0604020202020204" pitchFamily="34" charset="0"/>
              <a:ea typeface="Tahoma" panose="020B0604030504040204" pitchFamily="34" charset="0"/>
              <a:cs typeface="Arial" panose="020B0604020202020204" pitchFamily="34" charset="0"/>
            </a:rPr>
            <a:t>Increase utilisation of HIE across existing organisations and increase the richness of clinical data it holds; survey the clinical users; what can we do better and how do we prioritise? </a:t>
          </a:r>
          <a:r>
            <a:rPr lang="en-GB" sz="1500" b="1" i="0" u="sng" kern="1200" baseline="0" dirty="0">
              <a:solidFill>
                <a:srgbClr val="FF0000"/>
              </a:solidFill>
              <a:latin typeface="Arial" panose="020B0604020202020204" pitchFamily="34" charset="0"/>
              <a:ea typeface="Tahoma" panose="020B0604030504040204" pitchFamily="34" charset="0"/>
              <a:cs typeface="Arial" panose="020B0604020202020204" pitchFamily="34" charset="0"/>
            </a:rPr>
            <a:t>Its all about benefits. </a:t>
          </a:r>
          <a:endParaRPr lang="en-GB" sz="1500" b="1" u="sng" kern="1200" baseline="0" dirty="0">
            <a:solidFill>
              <a:srgbClr val="FF0000"/>
            </a:solidFill>
            <a:latin typeface="Arial" panose="020B0604020202020204" pitchFamily="34" charset="0"/>
            <a:ea typeface="Tahoma" panose="020B0604030504040204" pitchFamily="34" charset="0"/>
            <a:cs typeface="Arial" panose="020B0604020202020204" pitchFamily="34" charset="0"/>
          </a:endParaRPr>
        </a:p>
      </dsp:txBody>
      <dsp:txXfrm>
        <a:off x="687561" y="238124"/>
        <a:ext cx="10539763" cy="67187"/>
      </dsp:txXfrm>
    </dsp:sp>
    <dsp:sp modelId="{852B5143-AE1F-4233-A731-D364DB71F170}">
      <dsp:nvSpPr>
        <dsp:cNvPr id="0" name=""/>
        <dsp:cNvSpPr/>
      </dsp:nvSpPr>
      <dsp:spPr>
        <a:xfrm>
          <a:off x="0" y="1041589"/>
          <a:ext cx="11296213" cy="61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DF063-1BA6-42DE-984F-304CEDA7340A}">
      <dsp:nvSpPr>
        <dsp:cNvPr id="0" name=""/>
        <dsp:cNvSpPr/>
      </dsp:nvSpPr>
      <dsp:spPr>
        <a:xfrm>
          <a:off x="162227" y="928872"/>
          <a:ext cx="349303" cy="287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9AED5D-AAFE-4845-BB83-D63D4F9FD13C}">
      <dsp:nvSpPr>
        <dsp:cNvPr id="0" name=""/>
        <dsp:cNvSpPr/>
      </dsp:nvSpPr>
      <dsp:spPr>
        <a:xfrm>
          <a:off x="673759" y="1041589"/>
          <a:ext cx="10539763" cy="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 tIns="9894" rIns="9894" bIns="9894"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Further prove external access to SCR Viewer for Hospices &amp; Care Homes; 900+ nursing homes plus hospices </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sp:txBody>
      <dsp:txXfrm>
        <a:off x="673759" y="1041589"/>
        <a:ext cx="10539763" cy="93487"/>
      </dsp:txXfrm>
    </dsp:sp>
    <dsp:sp modelId="{ADFB4F7D-A551-4CAC-9D07-FBA319498AF8}">
      <dsp:nvSpPr>
        <dsp:cNvPr id="0" name=""/>
        <dsp:cNvSpPr/>
      </dsp:nvSpPr>
      <dsp:spPr>
        <a:xfrm>
          <a:off x="0" y="1845540"/>
          <a:ext cx="11296213" cy="61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15F15-F82A-4625-9920-A340DD349230}">
      <dsp:nvSpPr>
        <dsp:cNvPr id="0" name=""/>
        <dsp:cNvSpPr/>
      </dsp:nvSpPr>
      <dsp:spPr>
        <a:xfrm>
          <a:off x="158020" y="1732823"/>
          <a:ext cx="349303" cy="2873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DDB3E2-F5C0-42F9-97BF-02BD27F6B2AF}">
      <dsp:nvSpPr>
        <dsp:cNvPr id="0" name=""/>
        <dsp:cNvSpPr/>
      </dsp:nvSpPr>
      <dsp:spPr>
        <a:xfrm>
          <a:off x="665344" y="1845540"/>
          <a:ext cx="10539763" cy="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 tIns="9894" rIns="9894" bIns="9894"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Integrate SCR launch button into eMIS (GP’s EPR) via </a:t>
          </a:r>
          <a:r>
            <a:rPr lang="en-GB" sz="1500" b="0" i="0" kern="1200" baseline="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eMIS</a:t>
          </a: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accreditation ; 200 practices across ICS</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sp:txBody>
      <dsp:txXfrm>
        <a:off x="665344" y="1845540"/>
        <a:ext cx="10539763" cy="93487"/>
      </dsp:txXfrm>
    </dsp:sp>
    <dsp:sp modelId="{5E198A9E-A3D6-45C6-88C9-24C8E7B600AE}">
      <dsp:nvSpPr>
        <dsp:cNvPr id="0" name=""/>
        <dsp:cNvSpPr/>
      </dsp:nvSpPr>
      <dsp:spPr>
        <a:xfrm>
          <a:off x="0" y="2649491"/>
          <a:ext cx="11296213" cy="61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DD6FC-6070-4AF1-B32E-235F3D5365C2}">
      <dsp:nvSpPr>
        <dsp:cNvPr id="0" name=""/>
        <dsp:cNvSpPr/>
      </dsp:nvSpPr>
      <dsp:spPr>
        <a:xfrm>
          <a:off x="158020" y="2536773"/>
          <a:ext cx="349303" cy="2873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CF0375-69C9-463B-9D46-80495C0AF647}">
      <dsp:nvSpPr>
        <dsp:cNvPr id="0" name=""/>
        <dsp:cNvSpPr/>
      </dsp:nvSpPr>
      <dsp:spPr>
        <a:xfrm>
          <a:off x="665344" y="2649491"/>
          <a:ext cx="10539763" cy="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 tIns="9894" rIns="9894" bIns="9894"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Prove integration with Open EHR - Unified Medicines </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sp:txBody>
      <dsp:txXfrm>
        <a:off x="665344" y="2649491"/>
        <a:ext cx="10539763" cy="93487"/>
      </dsp:txXfrm>
    </dsp:sp>
    <dsp:sp modelId="{EFABFF44-C7E2-4702-95CA-FACE80AB80A7}">
      <dsp:nvSpPr>
        <dsp:cNvPr id="0" name=""/>
        <dsp:cNvSpPr/>
      </dsp:nvSpPr>
      <dsp:spPr>
        <a:xfrm>
          <a:off x="0" y="3453442"/>
          <a:ext cx="11296213" cy="61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FC8A9-CEF0-47E4-95B4-B0FC3472F6B9}">
      <dsp:nvSpPr>
        <dsp:cNvPr id="0" name=""/>
        <dsp:cNvSpPr/>
      </dsp:nvSpPr>
      <dsp:spPr>
        <a:xfrm>
          <a:off x="158020" y="3340724"/>
          <a:ext cx="349303" cy="2873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1FFC4-64E9-404B-9FC6-24912E1F60B9}">
      <dsp:nvSpPr>
        <dsp:cNvPr id="0" name=""/>
        <dsp:cNvSpPr/>
      </dsp:nvSpPr>
      <dsp:spPr>
        <a:xfrm>
          <a:off x="665344" y="3453442"/>
          <a:ext cx="10539763" cy="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 tIns="9894" rIns="9894" bIns="9894"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Publish/Consume Radiology and Pathology Reports; </a:t>
          </a:r>
          <a:endPar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sp:txBody>
      <dsp:txXfrm>
        <a:off x="665344" y="3453442"/>
        <a:ext cx="10539763" cy="93487"/>
      </dsp:txXfrm>
    </dsp:sp>
    <dsp:sp modelId="{6F86BCAC-C4A8-41EF-8548-FAFEB74EF122}">
      <dsp:nvSpPr>
        <dsp:cNvPr id="0" name=""/>
        <dsp:cNvSpPr/>
      </dsp:nvSpPr>
      <dsp:spPr>
        <a:xfrm>
          <a:off x="0" y="4257392"/>
          <a:ext cx="11296213" cy="61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5C78F-2422-46CF-B250-F7EA7677C1E3}">
      <dsp:nvSpPr>
        <dsp:cNvPr id="0" name=""/>
        <dsp:cNvSpPr/>
      </dsp:nvSpPr>
      <dsp:spPr>
        <a:xfrm>
          <a:off x="158020" y="4144675"/>
          <a:ext cx="349303" cy="2873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45C03B-C601-42D8-8F4C-630B0A867431}">
      <dsp:nvSpPr>
        <dsp:cNvPr id="0" name=""/>
        <dsp:cNvSpPr/>
      </dsp:nvSpPr>
      <dsp:spPr>
        <a:xfrm>
          <a:off x="665344" y="4257392"/>
          <a:ext cx="10539763" cy="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 tIns="9894" rIns="9894" bIns="9894"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Maximise</a:t>
          </a:r>
          <a:r>
            <a:rPr lang="en-US" sz="1500" b="0" i="0" kern="1200" baseline="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the use functionality of the Provider technology (next slide)</a:t>
          </a:r>
        </a:p>
      </dsp:txBody>
      <dsp:txXfrm>
        <a:off x="665344" y="4257392"/>
        <a:ext cx="10539763" cy="93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1855D-A6BC-4EB6-8B0A-6653F9F8B2FE}">
      <dsp:nvSpPr>
        <dsp:cNvPr id="0" name=""/>
        <dsp:cNvSpPr/>
      </dsp:nvSpPr>
      <dsp:spPr>
        <a:xfrm>
          <a:off x="0" y="538933"/>
          <a:ext cx="4428236" cy="19750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3680" tIns="458216" rIns="34368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Paused NRL</a:t>
          </a:r>
        </a:p>
        <a:p>
          <a:pPr marL="228600" lvl="1" indent="-228600" algn="l" defTabSz="977900">
            <a:lnSpc>
              <a:spcPct val="90000"/>
            </a:lnSpc>
            <a:spcBef>
              <a:spcPct val="0"/>
            </a:spcBef>
            <a:spcAft>
              <a:spcPct val="15000"/>
            </a:spcAft>
            <a:buChar char="•"/>
          </a:pPr>
          <a:r>
            <a:rPr lang="en-US" sz="2200" kern="1200" dirty="0"/>
            <a:t>Paused PHM</a:t>
          </a:r>
        </a:p>
        <a:p>
          <a:pPr marL="228600" lvl="1" indent="-228600" algn="l" defTabSz="977900">
            <a:lnSpc>
              <a:spcPct val="90000"/>
            </a:lnSpc>
            <a:spcBef>
              <a:spcPct val="0"/>
            </a:spcBef>
            <a:spcAft>
              <a:spcPct val="15000"/>
            </a:spcAft>
            <a:buChar char="•"/>
          </a:pPr>
          <a:r>
            <a:rPr lang="en-US" sz="2200" kern="1200" dirty="0"/>
            <a:t>Priority MVS - Devon &amp; Cornwall Solution</a:t>
          </a:r>
        </a:p>
      </dsp:txBody>
      <dsp:txXfrm>
        <a:off x="0" y="538933"/>
        <a:ext cx="4428236" cy="1975050"/>
      </dsp:txXfrm>
    </dsp:sp>
    <dsp:sp modelId="{6B10EE71-C5A2-4B9B-8984-E3A7D472A2B5}">
      <dsp:nvSpPr>
        <dsp:cNvPr id="0" name=""/>
        <dsp:cNvSpPr/>
      </dsp:nvSpPr>
      <dsp:spPr>
        <a:xfrm>
          <a:off x="221411" y="214213"/>
          <a:ext cx="3099765" cy="6494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164" tIns="0" rIns="117164" bIns="0" numCol="1" spcCol="1270" anchor="ctr" anchorCtr="0">
          <a:noAutofit/>
        </a:bodyPr>
        <a:lstStyle/>
        <a:p>
          <a:pPr marL="0" lvl="0" indent="0" algn="l" defTabSz="977900">
            <a:lnSpc>
              <a:spcPct val="90000"/>
            </a:lnSpc>
            <a:spcBef>
              <a:spcPct val="0"/>
            </a:spcBef>
            <a:spcAft>
              <a:spcPct val="35000"/>
            </a:spcAft>
            <a:buNone/>
          </a:pPr>
          <a:r>
            <a:rPr lang="en-US" sz="2200" kern="1200" dirty="0"/>
            <a:t>Focus of the Programme</a:t>
          </a:r>
        </a:p>
      </dsp:txBody>
      <dsp:txXfrm>
        <a:off x="253114" y="245916"/>
        <a:ext cx="3036359"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68F07-68A9-4440-90F7-BFCB3EBC0973}">
      <dsp:nvSpPr>
        <dsp:cNvPr id="0" name=""/>
        <dsp:cNvSpPr/>
      </dsp:nvSpPr>
      <dsp:spPr>
        <a:xfrm>
          <a:off x="0" y="2704"/>
          <a:ext cx="84652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ABEC01B-9A49-4DA1-9777-268E9BA9B346}">
      <dsp:nvSpPr>
        <dsp:cNvPr id="0" name=""/>
        <dsp:cNvSpPr/>
      </dsp:nvSpPr>
      <dsp:spPr>
        <a:xfrm>
          <a:off x="0" y="2704"/>
          <a:ext cx="1693055" cy="5533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280" tIns="335280" rIns="335280" bIns="335280" numCol="1" spcCol="1270" anchor="t" anchorCtr="0">
          <a:noAutofit/>
        </a:bodyPr>
        <a:lstStyle/>
        <a:p>
          <a:pPr marL="0" lvl="0" indent="0" algn="l" defTabSz="3911600">
            <a:lnSpc>
              <a:spcPct val="90000"/>
            </a:lnSpc>
            <a:spcBef>
              <a:spcPct val="0"/>
            </a:spcBef>
            <a:spcAft>
              <a:spcPct val="35000"/>
            </a:spcAft>
            <a:buNone/>
          </a:pPr>
          <a:endParaRPr lang="en-US" sz="8800" kern="1200"/>
        </a:p>
      </dsp:txBody>
      <dsp:txXfrm>
        <a:off x="0" y="2704"/>
        <a:ext cx="1693055" cy="5533415"/>
      </dsp:txXfrm>
    </dsp:sp>
    <dsp:sp modelId="{B83C7F59-996C-4EA5-83BA-E09F34665314}">
      <dsp:nvSpPr>
        <dsp:cNvPr id="0" name=""/>
        <dsp:cNvSpPr/>
      </dsp:nvSpPr>
      <dsp:spPr>
        <a:xfrm>
          <a:off x="1820034" y="21448"/>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Buy in and commitment to support the programme</a:t>
          </a:r>
        </a:p>
      </dsp:txBody>
      <dsp:txXfrm>
        <a:off x="1820034" y="21448"/>
        <a:ext cx="6645240" cy="374883"/>
      </dsp:txXfrm>
    </dsp:sp>
    <dsp:sp modelId="{C7C2836A-F6C0-4C43-8507-88BFE78B27E5}">
      <dsp:nvSpPr>
        <dsp:cNvPr id="0" name=""/>
        <dsp:cNvSpPr/>
      </dsp:nvSpPr>
      <dsp:spPr>
        <a:xfrm>
          <a:off x="1693054" y="396332"/>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2873FDE-2E63-46F1-B500-512A1B1FCE11}">
      <dsp:nvSpPr>
        <dsp:cNvPr id="0" name=""/>
        <dsp:cNvSpPr/>
      </dsp:nvSpPr>
      <dsp:spPr>
        <a:xfrm>
          <a:off x="1820034" y="415076"/>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Difficulty in prioritising shared care record work against individual stakeholder digital priorities</a:t>
          </a:r>
        </a:p>
      </dsp:txBody>
      <dsp:txXfrm>
        <a:off x="1820034" y="415076"/>
        <a:ext cx="6645240" cy="374883"/>
      </dsp:txXfrm>
    </dsp:sp>
    <dsp:sp modelId="{2F397AF2-BD0F-4235-892C-ED103B466ADC}">
      <dsp:nvSpPr>
        <dsp:cNvPr id="0" name=""/>
        <dsp:cNvSpPr/>
      </dsp:nvSpPr>
      <dsp:spPr>
        <a:xfrm>
          <a:off x="1693054" y="789959"/>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353DB5B-0D2D-42D2-82BF-6B95563F5FB6}">
      <dsp:nvSpPr>
        <dsp:cNvPr id="0" name=""/>
        <dsp:cNvSpPr/>
      </dsp:nvSpPr>
      <dsp:spPr>
        <a:xfrm>
          <a:off x="1820034" y="808704"/>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dirty="0"/>
            <a:t>Agreeing which organisation would host / hold the supplier contract</a:t>
          </a:r>
        </a:p>
      </dsp:txBody>
      <dsp:txXfrm>
        <a:off x="1820034" y="808704"/>
        <a:ext cx="6645240" cy="374883"/>
      </dsp:txXfrm>
    </dsp:sp>
    <dsp:sp modelId="{7F2F1BAE-352F-4440-8BB7-A7EC0181E0B2}">
      <dsp:nvSpPr>
        <dsp:cNvPr id="0" name=""/>
        <dsp:cNvSpPr/>
      </dsp:nvSpPr>
      <dsp:spPr>
        <a:xfrm>
          <a:off x="1693054" y="1183587"/>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4CDECCB-03E6-4E97-9A6E-65A8C92D487E}">
      <dsp:nvSpPr>
        <dsp:cNvPr id="0" name=""/>
        <dsp:cNvSpPr/>
      </dsp:nvSpPr>
      <dsp:spPr>
        <a:xfrm>
          <a:off x="1820034" y="1202331"/>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Which organisation would hold the funding</a:t>
          </a:r>
        </a:p>
      </dsp:txBody>
      <dsp:txXfrm>
        <a:off x="1820034" y="1202331"/>
        <a:ext cx="6645240" cy="374883"/>
      </dsp:txXfrm>
    </dsp:sp>
    <dsp:sp modelId="{D33D2EDB-2186-4C6F-9701-389FE035D0A7}">
      <dsp:nvSpPr>
        <dsp:cNvPr id="0" name=""/>
        <dsp:cNvSpPr/>
      </dsp:nvSpPr>
      <dsp:spPr>
        <a:xfrm>
          <a:off x="1693054" y="1577215"/>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29931EA-D995-4CC2-8630-782ADB082DF7}">
      <dsp:nvSpPr>
        <dsp:cNvPr id="0" name=""/>
        <dsp:cNvSpPr/>
      </dsp:nvSpPr>
      <dsp:spPr>
        <a:xfrm>
          <a:off x="1820034" y="1595959"/>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Which organisation would lead the procurement</a:t>
          </a:r>
        </a:p>
      </dsp:txBody>
      <dsp:txXfrm>
        <a:off x="1820034" y="1595959"/>
        <a:ext cx="6645240" cy="374883"/>
      </dsp:txXfrm>
    </dsp:sp>
    <dsp:sp modelId="{959AC7EF-EA84-4969-B1B1-0F91FF6695B1}">
      <dsp:nvSpPr>
        <dsp:cNvPr id="0" name=""/>
        <dsp:cNvSpPr/>
      </dsp:nvSpPr>
      <dsp:spPr>
        <a:xfrm>
          <a:off x="1693054" y="1970843"/>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D27F90B-3218-4DE0-923C-21202B25E151}">
      <dsp:nvSpPr>
        <dsp:cNvPr id="0" name=""/>
        <dsp:cNvSpPr/>
      </dsp:nvSpPr>
      <dsp:spPr>
        <a:xfrm>
          <a:off x="1820034" y="1989587"/>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Agreement of MOUs between stakeholders re agreement of contract, funding, procurement, equal share of risk &amp; agreement to work cooperatively together</a:t>
          </a:r>
        </a:p>
      </dsp:txBody>
      <dsp:txXfrm>
        <a:off x="1820034" y="1989587"/>
        <a:ext cx="6645240" cy="374883"/>
      </dsp:txXfrm>
    </dsp:sp>
    <dsp:sp modelId="{FB73D364-4919-4DD0-9977-16BCCA6EE537}">
      <dsp:nvSpPr>
        <dsp:cNvPr id="0" name=""/>
        <dsp:cNvSpPr/>
      </dsp:nvSpPr>
      <dsp:spPr>
        <a:xfrm>
          <a:off x="1693054" y="2364470"/>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B16174C-59DE-4CC1-ADA6-25D40A63CC65}">
      <dsp:nvSpPr>
        <dsp:cNvPr id="0" name=""/>
        <dsp:cNvSpPr/>
      </dsp:nvSpPr>
      <dsp:spPr>
        <a:xfrm>
          <a:off x="1820034" y="2383214"/>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Attendance at Board due to other stakeholder priorities</a:t>
          </a:r>
        </a:p>
      </dsp:txBody>
      <dsp:txXfrm>
        <a:off x="1820034" y="2383214"/>
        <a:ext cx="6645240" cy="374883"/>
      </dsp:txXfrm>
    </dsp:sp>
    <dsp:sp modelId="{074F5792-F16F-480A-8370-D218EE7B3C56}">
      <dsp:nvSpPr>
        <dsp:cNvPr id="0" name=""/>
        <dsp:cNvSpPr/>
      </dsp:nvSpPr>
      <dsp:spPr>
        <a:xfrm>
          <a:off x="1693054" y="2758098"/>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AD0FC9A-FEDE-443D-8688-B4B9E440BA4C}">
      <dsp:nvSpPr>
        <dsp:cNvPr id="0" name=""/>
        <dsp:cNvSpPr/>
      </dsp:nvSpPr>
      <dsp:spPr>
        <a:xfrm>
          <a:off x="1820034" y="2776842"/>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Sign off of Business Case – each stakeholder has finance committee, digital Boards &amp; full Boards etc which took time.</a:t>
          </a:r>
        </a:p>
      </dsp:txBody>
      <dsp:txXfrm>
        <a:off x="1820034" y="2776842"/>
        <a:ext cx="6645240" cy="374883"/>
      </dsp:txXfrm>
    </dsp:sp>
    <dsp:sp modelId="{8031C472-64A6-4327-A1D2-51BD0DF399DC}">
      <dsp:nvSpPr>
        <dsp:cNvPr id="0" name=""/>
        <dsp:cNvSpPr/>
      </dsp:nvSpPr>
      <dsp:spPr>
        <a:xfrm>
          <a:off x="1693054" y="3151726"/>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25E4F1C-51B3-467C-A4FA-82708FC12DB5}">
      <dsp:nvSpPr>
        <dsp:cNvPr id="0" name=""/>
        <dsp:cNvSpPr/>
      </dsp:nvSpPr>
      <dsp:spPr>
        <a:xfrm>
          <a:off x="1820034" y="3170470"/>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Agreement of specification across stakeholders</a:t>
          </a:r>
        </a:p>
      </dsp:txBody>
      <dsp:txXfrm>
        <a:off x="1820034" y="3170470"/>
        <a:ext cx="6645240" cy="374883"/>
      </dsp:txXfrm>
    </dsp:sp>
    <dsp:sp modelId="{7DB5E9DD-F62B-4938-B4D3-430FC81190FC}">
      <dsp:nvSpPr>
        <dsp:cNvPr id="0" name=""/>
        <dsp:cNvSpPr/>
      </dsp:nvSpPr>
      <dsp:spPr>
        <a:xfrm>
          <a:off x="1693054" y="3545353"/>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A33ECF2-A6B2-46F6-92D9-E4AB9979CB84}">
      <dsp:nvSpPr>
        <dsp:cNvPr id="0" name=""/>
        <dsp:cNvSpPr/>
      </dsp:nvSpPr>
      <dsp:spPr>
        <a:xfrm>
          <a:off x="1820034" y="3564098"/>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Benefit planning and agreement of approach across stakeholders</a:t>
          </a:r>
        </a:p>
      </dsp:txBody>
      <dsp:txXfrm>
        <a:off x="1820034" y="3564098"/>
        <a:ext cx="6645240" cy="374883"/>
      </dsp:txXfrm>
    </dsp:sp>
    <dsp:sp modelId="{733299E2-19AD-4831-A9D6-E146C57DAC4E}">
      <dsp:nvSpPr>
        <dsp:cNvPr id="0" name=""/>
        <dsp:cNvSpPr/>
      </dsp:nvSpPr>
      <dsp:spPr>
        <a:xfrm>
          <a:off x="1693054" y="3938981"/>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F60AC3B-AB7E-43A6-8573-4E0779344659}">
      <dsp:nvSpPr>
        <dsp:cNvPr id="0" name=""/>
        <dsp:cNvSpPr/>
      </dsp:nvSpPr>
      <dsp:spPr>
        <a:xfrm>
          <a:off x="1820034" y="3957725"/>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IG</a:t>
          </a:r>
        </a:p>
      </dsp:txBody>
      <dsp:txXfrm>
        <a:off x="1820034" y="3957725"/>
        <a:ext cx="6645240" cy="374883"/>
      </dsp:txXfrm>
    </dsp:sp>
    <dsp:sp modelId="{F9E6C980-1FD9-4E34-84CE-3307961CED69}">
      <dsp:nvSpPr>
        <dsp:cNvPr id="0" name=""/>
        <dsp:cNvSpPr/>
      </dsp:nvSpPr>
      <dsp:spPr>
        <a:xfrm>
          <a:off x="1693054" y="4332609"/>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038230F-8133-47AE-AE0C-943FF95D7B94}">
      <dsp:nvSpPr>
        <dsp:cNvPr id="0" name=""/>
        <dsp:cNvSpPr/>
      </dsp:nvSpPr>
      <dsp:spPr>
        <a:xfrm>
          <a:off x="1820034" y="4351353"/>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Central funding applications – getting all stakeholders to sign off on bids / financial commitments</a:t>
          </a:r>
        </a:p>
      </dsp:txBody>
      <dsp:txXfrm>
        <a:off x="1820034" y="4351353"/>
        <a:ext cx="6645240" cy="374883"/>
      </dsp:txXfrm>
    </dsp:sp>
    <dsp:sp modelId="{385CAA3A-5AF8-4F60-8C07-066094908251}">
      <dsp:nvSpPr>
        <dsp:cNvPr id="0" name=""/>
        <dsp:cNvSpPr/>
      </dsp:nvSpPr>
      <dsp:spPr>
        <a:xfrm>
          <a:off x="1693054" y="4726236"/>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F854CBD-CEE6-43B6-8940-F2ACAD422FB0}">
      <dsp:nvSpPr>
        <dsp:cNvPr id="0" name=""/>
        <dsp:cNvSpPr/>
      </dsp:nvSpPr>
      <dsp:spPr>
        <a:xfrm>
          <a:off x="1820034" y="4744981"/>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Capital recharges and how this could be apportioned across stakeholders</a:t>
          </a:r>
        </a:p>
      </dsp:txBody>
      <dsp:txXfrm>
        <a:off x="1820034" y="4744981"/>
        <a:ext cx="6645240" cy="374883"/>
      </dsp:txXfrm>
    </dsp:sp>
    <dsp:sp modelId="{79CC1191-E66D-4B35-92F9-A558F6AE2B84}">
      <dsp:nvSpPr>
        <dsp:cNvPr id="0" name=""/>
        <dsp:cNvSpPr/>
      </dsp:nvSpPr>
      <dsp:spPr>
        <a:xfrm>
          <a:off x="1693054" y="5119864"/>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65640CE-A773-419B-9225-80320B59CB91}">
      <dsp:nvSpPr>
        <dsp:cNvPr id="0" name=""/>
        <dsp:cNvSpPr/>
      </dsp:nvSpPr>
      <dsp:spPr>
        <a:xfrm>
          <a:off x="1820034" y="5138608"/>
          <a:ext cx="6645240" cy="37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a:t>Ongoing revenue implications</a:t>
          </a:r>
        </a:p>
      </dsp:txBody>
      <dsp:txXfrm>
        <a:off x="1820034" y="5138608"/>
        <a:ext cx="6645240" cy="374883"/>
      </dsp:txXfrm>
    </dsp:sp>
    <dsp:sp modelId="{352A540D-3D44-4455-BFCF-DC7E9D255CBA}">
      <dsp:nvSpPr>
        <dsp:cNvPr id="0" name=""/>
        <dsp:cNvSpPr/>
      </dsp:nvSpPr>
      <dsp:spPr>
        <a:xfrm>
          <a:off x="1693054" y="5513492"/>
          <a:ext cx="67722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2E0DD-E09D-4436-9BE0-6021A8F0850C}" type="datetimeFigureOut">
              <a:rPr lang="en-GB" smtClean="0"/>
              <a:t>15/03/2023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BCF72-46AE-450B-81FA-FE81A2658DE1}" type="slidenum">
              <a:rPr lang="en-GB" smtClean="0"/>
              <a:t>‹#›</a:t>
            </a:fld>
            <a:endParaRPr lang="en-GB"/>
          </a:p>
        </p:txBody>
      </p:sp>
    </p:spTree>
    <p:extLst>
      <p:ext uri="{BB962C8B-B14F-4D97-AF65-F5344CB8AC3E}">
        <p14:creationId xmlns:p14="http://schemas.microsoft.com/office/powerpoint/2010/main" val="93074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0BCF72-46AE-450B-81FA-FE81A2658DE1}" type="slidenum">
              <a:rPr lang="en-GB" smtClean="0"/>
              <a:t>19</a:t>
            </a:fld>
            <a:endParaRPr lang="en-GB"/>
          </a:p>
        </p:txBody>
      </p:sp>
    </p:spTree>
    <p:extLst>
      <p:ext uri="{BB962C8B-B14F-4D97-AF65-F5344CB8AC3E}">
        <p14:creationId xmlns:p14="http://schemas.microsoft.com/office/powerpoint/2010/main" val="101919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0BCF72-46AE-450B-81FA-FE81A2658DE1}" type="slidenum">
              <a:rPr lang="en-GB" smtClean="0"/>
              <a:t>29</a:t>
            </a:fld>
            <a:endParaRPr lang="en-GB"/>
          </a:p>
        </p:txBody>
      </p:sp>
    </p:spTree>
    <p:extLst>
      <p:ext uri="{BB962C8B-B14F-4D97-AF65-F5344CB8AC3E}">
        <p14:creationId xmlns:p14="http://schemas.microsoft.com/office/powerpoint/2010/main" val="139925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ea typeface="Calibri"/>
                <a:cs typeface="Calibri"/>
              </a:rPr>
              <a:t>This is our delivery pathway and the process we follow from the start of the journey, creating strategy and justification for the investment, through to requirements, procurement, deployment and on through adoption of systems and realisation of benefits.</a:t>
            </a:r>
          </a:p>
          <a:p>
            <a:pPr marL="171450" indent="-171450">
              <a:buFont typeface="Arial" panose="020B0604020202020204" pitchFamily="34" charset="0"/>
              <a:buChar char="•"/>
            </a:pPr>
            <a:r>
              <a:rPr lang="en-US">
                <a:ea typeface="Calibri"/>
                <a:cs typeface="Calibri"/>
              </a:rPr>
              <a:t>We remain very much benefits focused and ensure that these are key part of the foundations for the delivery, baking them into the business case and requirements.</a:t>
            </a:r>
          </a:p>
          <a:p>
            <a:pPr marL="171450" indent="-171450">
              <a:buFont typeface="Arial" panose="020B0604020202020204" pitchFamily="34" charset="0"/>
              <a:buChar char="•"/>
            </a:pPr>
            <a:r>
              <a:rPr lang="en-US">
                <a:ea typeface="Calibri"/>
                <a:cs typeface="Calibri"/>
              </a:rPr>
              <a:t>We typically support trusts along all stages of the pathway, but for some clients we may just be involved in part of the pathway.</a:t>
            </a:r>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D9E79-B9C8-4BFA-A2F6-660232060F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58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5357237"/>
            <a:ext cx="5683250" cy="4383194"/>
          </a:xfrm>
          <a:prstGeom prst="rect">
            <a:avLst/>
          </a:prstGeom>
        </p:spPr>
        <p:txBody>
          <a:bodyPr/>
          <a:lstStyle/>
          <a:p>
            <a:endParaRPr lang="en-GB"/>
          </a:p>
        </p:txBody>
      </p:sp>
      <p:sp>
        <p:nvSpPr>
          <p:cNvPr id="4" name="Date Placeholder 3">
            <a:extLst>
              <a:ext uri="{FF2B5EF4-FFF2-40B4-BE49-F238E27FC236}">
                <a16:creationId xmlns:a16="http://schemas.microsoft.com/office/drawing/2014/main" id="{B59479FD-F7C9-4C92-ADDF-D5DC0B31017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52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5357237"/>
            <a:ext cx="5683250" cy="4383194"/>
          </a:xfrm>
          <a:prstGeom prst="rect">
            <a:avLst/>
          </a:prstGeom>
        </p:spPr>
        <p:txBody>
          <a:bodyPr/>
          <a:lstStyle/>
          <a:p>
            <a:endParaRPr lang="en-GB"/>
          </a:p>
        </p:txBody>
      </p:sp>
      <p:sp>
        <p:nvSpPr>
          <p:cNvPr id="4" name="Date Placeholder 3">
            <a:extLst>
              <a:ext uri="{FF2B5EF4-FFF2-40B4-BE49-F238E27FC236}">
                <a16:creationId xmlns:a16="http://schemas.microsoft.com/office/drawing/2014/main" id="{B59479FD-F7C9-4C92-ADDF-D5DC0B31017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75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4288835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424544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3641834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402294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83619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1201420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927612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385087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5193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2100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7250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0509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0506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15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0589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9806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1943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885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9522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cxnSp>
        <p:nvCxnSpPr>
          <p:cNvPr id="6" name="Straight Connector 5"/>
          <p:cNvCxnSpPr/>
          <p:nvPr userDrawn="1"/>
        </p:nvCxnSpPr>
        <p:spPr>
          <a:xfrm>
            <a:off x="395549" y="339292"/>
            <a:ext cx="11242271" cy="0"/>
          </a:xfrm>
          <a:prstGeom prst="line">
            <a:avLst/>
          </a:prstGeom>
          <a:ln w="38100" cap="flat" cmpd="sng" algn="ctr">
            <a:solidFill>
              <a:srgbClr val="00619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726194"/>
            <a:ext cx="10972800" cy="4399969"/>
          </a:xfrm>
          <a:prstGeom prst="rect">
            <a:avLst/>
          </a:prstGeom>
        </p:spPr>
        <p:txBody>
          <a:bodyPr/>
          <a:lstStyle>
            <a:lvl1pPr indent="-455989">
              <a:spcBef>
                <a:spcPts val="0"/>
              </a:spcBef>
              <a:spcAft>
                <a:spcPts val="1600"/>
              </a:spcAft>
              <a:buClr>
                <a:srgbClr val="00619D"/>
              </a:buClr>
              <a:buSzPct val="150000"/>
              <a:buFont typeface="Wingdings" charset="2"/>
              <a:buChar char="§"/>
              <a:defRPr sz="2400">
                <a:latin typeface="Arial" pitchFamily="34" charset="0"/>
                <a:cs typeface="Arial"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0"/>
            <a:endParaRPr lang="en-GB"/>
          </a:p>
        </p:txBody>
      </p:sp>
      <p:sp>
        <p:nvSpPr>
          <p:cNvPr id="11" name="Title Placeholder 1"/>
          <p:cNvSpPr>
            <a:spLocks noGrp="1"/>
          </p:cNvSpPr>
          <p:nvPr>
            <p:ph type="title" hasCustomPrompt="1"/>
          </p:nvPr>
        </p:nvSpPr>
        <p:spPr bwMode="auto">
          <a:xfrm>
            <a:off x="266813" y="608228"/>
            <a:ext cx="9347200" cy="317061"/>
          </a:xfrm>
          <a:prstGeom prst="rect">
            <a:avLst/>
          </a:prstGeom>
          <a:noFill/>
          <a:ln w="9525">
            <a:noFill/>
            <a:miter lim="800000"/>
            <a:headEnd/>
            <a:tailEnd/>
          </a:ln>
        </p:spPr>
        <p:txBody>
          <a:bodyPr/>
          <a:lstStyle>
            <a:lvl1pPr algn="l">
              <a:defRPr sz="3200" b="1">
                <a:solidFill>
                  <a:srgbClr val="00619D"/>
                </a:solidFill>
                <a:latin typeface="Arial" pitchFamily="34" charset="0"/>
                <a:cs typeface="Arial" pitchFamily="34" charset="0"/>
              </a:defRPr>
            </a:lvl1pPr>
          </a:lstStyle>
          <a:p>
            <a:pPr lvl="0"/>
            <a:r>
              <a:rPr lang="en-US"/>
              <a:t>Page Title</a:t>
            </a:r>
          </a:p>
        </p:txBody>
      </p:sp>
      <p:sp>
        <p:nvSpPr>
          <p:cNvPr id="19" name="Rounded Rectangle 1"/>
          <p:cNvSpPr/>
          <p:nvPr userDrawn="1"/>
        </p:nvSpPr>
        <p:spPr>
          <a:xfrm>
            <a:off x="351724" y="6364705"/>
            <a:ext cx="420160" cy="497268"/>
          </a:xfrm>
          <a:custGeom>
            <a:avLst/>
            <a:gdLst>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62599 w 315120"/>
              <a:gd name="connsiteY5" fmla="*/ 422493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422493"/>
              <a:gd name="connsiteX1" fmla="*/ 52521 w 315120"/>
              <a:gd name="connsiteY1" fmla="*/ 0 h 422493"/>
              <a:gd name="connsiteX2" fmla="*/ 262599 w 315120"/>
              <a:gd name="connsiteY2" fmla="*/ 0 h 422493"/>
              <a:gd name="connsiteX3" fmla="*/ 315120 w 315120"/>
              <a:gd name="connsiteY3" fmla="*/ 52521 h 422493"/>
              <a:gd name="connsiteX4" fmla="*/ 315120 w 315120"/>
              <a:gd name="connsiteY4" fmla="*/ 369972 h 422493"/>
              <a:gd name="connsiteX5" fmla="*/ 259310 w 315120"/>
              <a:gd name="connsiteY5" fmla="*/ 369866 h 422493"/>
              <a:gd name="connsiteX6" fmla="*/ 52521 w 315120"/>
              <a:gd name="connsiteY6" fmla="*/ 422493 h 422493"/>
              <a:gd name="connsiteX7" fmla="*/ 0 w 315120"/>
              <a:gd name="connsiteY7" fmla="*/ 369972 h 422493"/>
              <a:gd name="connsiteX8" fmla="*/ 0 w 315120"/>
              <a:gd name="connsiteY8" fmla="*/ 52521 h 422493"/>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82836"/>
              <a:gd name="connsiteX1" fmla="*/ 52521 w 315120"/>
              <a:gd name="connsiteY1" fmla="*/ 0 h 382836"/>
              <a:gd name="connsiteX2" fmla="*/ 262599 w 315120"/>
              <a:gd name="connsiteY2" fmla="*/ 0 h 382836"/>
              <a:gd name="connsiteX3" fmla="*/ 315120 w 315120"/>
              <a:gd name="connsiteY3" fmla="*/ 52521 h 382836"/>
              <a:gd name="connsiteX4" fmla="*/ 315120 w 315120"/>
              <a:gd name="connsiteY4" fmla="*/ 369972 h 382836"/>
              <a:gd name="connsiteX5" fmla="*/ 259310 w 315120"/>
              <a:gd name="connsiteY5" fmla="*/ 369866 h 382836"/>
              <a:gd name="connsiteX6" fmla="*/ 59099 w 315120"/>
              <a:gd name="connsiteY6" fmla="*/ 366577 h 382836"/>
              <a:gd name="connsiteX7" fmla="*/ 0 w 315120"/>
              <a:gd name="connsiteY7" fmla="*/ 369972 h 382836"/>
              <a:gd name="connsiteX8" fmla="*/ 0 w 315120"/>
              <a:gd name="connsiteY8" fmla="*/ 52521 h 382836"/>
              <a:gd name="connsiteX0" fmla="*/ 0 w 315120"/>
              <a:gd name="connsiteY0" fmla="*/ 52521 h 376529"/>
              <a:gd name="connsiteX1" fmla="*/ 52521 w 315120"/>
              <a:gd name="connsiteY1" fmla="*/ 0 h 376529"/>
              <a:gd name="connsiteX2" fmla="*/ 262599 w 315120"/>
              <a:gd name="connsiteY2" fmla="*/ 0 h 376529"/>
              <a:gd name="connsiteX3" fmla="*/ 315120 w 315120"/>
              <a:gd name="connsiteY3" fmla="*/ 52521 h 376529"/>
              <a:gd name="connsiteX4" fmla="*/ 315120 w 315120"/>
              <a:gd name="connsiteY4" fmla="*/ 360767 h 376529"/>
              <a:gd name="connsiteX5" fmla="*/ 259310 w 315120"/>
              <a:gd name="connsiteY5" fmla="*/ 369866 h 376529"/>
              <a:gd name="connsiteX6" fmla="*/ 59099 w 315120"/>
              <a:gd name="connsiteY6" fmla="*/ 366577 h 376529"/>
              <a:gd name="connsiteX7" fmla="*/ 0 w 315120"/>
              <a:gd name="connsiteY7" fmla="*/ 369972 h 376529"/>
              <a:gd name="connsiteX8" fmla="*/ 0 w 315120"/>
              <a:gd name="connsiteY8" fmla="*/ 52521 h 376529"/>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59099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4015 h 369938"/>
              <a:gd name="connsiteX8" fmla="*/ 0 w 315120"/>
              <a:gd name="connsiteY8" fmla="*/ 52521 h 369938"/>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72950"/>
              <a:gd name="connsiteX1" fmla="*/ 52521 w 315120"/>
              <a:gd name="connsiteY1" fmla="*/ 0 h 372950"/>
              <a:gd name="connsiteX2" fmla="*/ 262599 w 315120"/>
              <a:gd name="connsiteY2" fmla="*/ 0 h 372950"/>
              <a:gd name="connsiteX3" fmla="*/ 315120 w 315120"/>
              <a:gd name="connsiteY3" fmla="*/ 52521 h 372950"/>
              <a:gd name="connsiteX4" fmla="*/ 315120 w 315120"/>
              <a:gd name="connsiteY4" fmla="*/ 360767 h 372950"/>
              <a:gd name="connsiteX5" fmla="*/ 259310 w 315120"/>
              <a:gd name="connsiteY5" fmla="*/ 369866 h 372950"/>
              <a:gd name="connsiteX6" fmla="*/ 71013 w 315120"/>
              <a:gd name="connsiteY6" fmla="*/ 366577 h 372950"/>
              <a:gd name="connsiteX7" fmla="*/ 0 w 315120"/>
              <a:gd name="connsiteY7" fmla="*/ 372950 h 372950"/>
              <a:gd name="connsiteX8" fmla="*/ 0 w 315120"/>
              <a:gd name="connsiteY8" fmla="*/ 52521 h 372950"/>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61036 h 369938"/>
              <a:gd name="connsiteX8" fmla="*/ 0 w 315120"/>
              <a:gd name="connsiteY8" fmla="*/ 52521 h 369938"/>
              <a:gd name="connsiteX0" fmla="*/ 0 w 315120"/>
              <a:gd name="connsiteY0" fmla="*/ 52521 h 369938"/>
              <a:gd name="connsiteX1" fmla="*/ 52521 w 315120"/>
              <a:gd name="connsiteY1" fmla="*/ 0 h 369938"/>
              <a:gd name="connsiteX2" fmla="*/ 262599 w 315120"/>
              <a:gd name="connsiteY2" fmla="*/ 0 h 369938"/>
              <a:gd name="connsiteX3" fmla="*/ 315120 w 315120"/>
              <a:gd name="connsiteY3" fmla="*/ 52521 h 369938"/>
              <a:gd name="connsiteX4" fmla="*/ 315120 w 315120"/>
              <a:gd name="connsiteY4" fmla="*/ 360767 h 369938"/>
              <a:gd name="connsiteX5" fmla="*/ 259310 w 315120"/>
              <a:gd name="connsiteY5" fmla="*/ 369866 h 369938"/>
              <a:gd name="connsiteX6" fmla="*/ 71013 w 315120"/>
              <a:gd name="connsiteY6" fmla="*/ 366577 h 369938"/>
              <a:gd name="connsiteX7" fmla="*/ 0 w 315120"/>
              <a:gd name="connsiteY7" fmla="*/ 358058 h 369938"/>
              <a:gd name="connsiteX8" fmla="*/ 0 w 315120"/>
              <a:gd name="connsiteY8" fmla="*/ 52521 h 369938"/>
              <a:gd name="connsiteX0" fmla="*/ 0 w 315120"/>
              <a:gd name="connsiteY0" fmla="*/ 52521 h 432521"/>
              <a:gd name="connsiteX1" fmla="*/ 52521 w 315120"/>
              <a:gd name="connsiteY1" fmla="*/ 0 h 432521"/>
              <a:gd name="connsiteX2" fmla="*/ 262599 w 315120"/>
              <a:gd name="connsiteY2" fmla="*/ 0 h 432521"/>
              <a:gd name="connsiteX3" fmla="*/ 315120 w 315120"/>
              <a:gd name="connsiteY3" fmla="*/ 52521 h 432521"/>
              <a:gd name="connsiteX4" fmla="*/ 315120 w 315120"/>
              <a:gd name="connsiteY4" fmla="*/ 360767 h 432521"/>
              <a:gd name="connsiteX5" fmla="*/ 259310 w 315120"/>
              <a:gd name="connsiteY5" fmla="*/ 369866 h 432521"/>
              <a:gd name="connsiteX6" fmla="*/ 71013 w 315120"/>
              <a:gd name="connsiteY6" fmla="*/ 366577 h 432521"/>
              <a:gd name="connsiteX7" fmla="*/ 0 w 315120"/>
              <a:gd name="connsiteY7" fmla="*/ 432521 h 432521"/>
              <a:gd name="connsiteX8" fmla="*/ 0 w 315120"/>
              <a:gd name="connsiteY8" fmla="*/ 52521 h 432521"/>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9866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0767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69972"/>
              <a:gd name="connsiteX1" fmla="*/ 52521 w 315120"/>
              <a:gd name="connsiteY1" fmla="*/ 0 h 369972"/>
              <a:gd name="connsiteX2" fmla="*/ 262599 w 315120"/>
              <a:gd name="connsiteY2" fmla="*/ 0 h 369972"/>
              <a:gd name="connsiteX3" fmla="*/ 315120 w 315120"/>
              <a:gd name="connsiteY3" fmla="*/ 52521 h 369972"/>
              <a:gd name="connsiteX4" fmla="*/ 315120 w 315120"/>
              <a:gd name="connsiteY4" fmla="*/ 363745 h 369972"/>
              <a:gd name="connsiteX5" fmla="*/ 259310 w 315120"/>
              <a:gd name="connsiteY5" fmla="*/ 366887 h 369972"/>
              <a:gd name="connsiteX6" fmla="*/ 71013 w 315120"/>
              <a:gd name="connsiteY6" fmla="*/ 366577 h 369972"/>
              <a:gd name="connsiteX7" fmla="*/ 0 w 315120"/>
              <a:gd name="connsiteY7" fmla="*/ 369972 h 369972"/>
              <a:gd name="connsiteX8" fmla="*/ 0 w 315120"/>
              <a:gd name="connsiteY8" fmla="*/ 52521 h 369972"/>
              <a:gd name="connsiteX0" fmla="*/ 0 w 315120"/>
              <a:gd name="connsiteY0" fmla="*/ 52521 h 372680"/>
              <a:gd name="connsiteX1" fmla="*/ 52521 w 315120"/>
              <a:gd name="connsiteY1" fmla="*/ 0 h 372680"/>
              <a:gd name="connsiteX2" fmla="*/ 262599 w 315120"/>
              <a:gd name="connsiteY2" fmla="*/ 0 h 372680"/>
              <a:gd name="connsiteX3" fmla="*/ 315120 w 315120"/>
              <a:gd name="connsiteY3" fmla="*/ 52521 h 372680"/>
              <a:gd name="connsiteX4" fmla="*/ 315120 w 315120"/>
              <a:gd name="connsiteY4" fmla="*/ 372680 h 372680"/>
              <a:gd name="connsiteX5" fmla="*/ 259310 w 315120"/>
              <a:gd name="connsiteY5" fmla="*/ 366887 h 372680"/>
              <a:gd name="connsiteX6" fmla="*/ 71013 w 315120"/>
              <a:gd name="connsiteY6" fmla="*/ 366577 h 372680"/>
              <a:gd name="connsiteX7" fmla="*/ 0 w 315120"/>
              <a:gd name="connsiteY7" fmla="*/ 369972 h 372680"/>
              <a:gd name="connsiteX8" fmla="*/ 0 w 315120"/>
              <a:gd name="connsiteY8" fmla="*/ 52521 h 372680"/>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66577 h 372844"/>
              <a:gd name="connsiteX7" fmla="*/ 0 w 315120"/>
              <a:gd name="connsiteY7" fmla="*/ 369972 h 372844"/>
              <a:gd name="connsiteX8" fmla="*/ 0 w 315120"/>
              <a:gd name="connsiteY8" fmla="*/ 52521 h 372844"/>
              <a:gd name="connsiteX0" fmla="*/ 0 w 315120"/>
              <a:gd name="connsiteY0" fmla="*/ 52521 h 372844"/>
              <a:gd name="connsiteX1" fmla="*/ 52521 w 315120"/>
              <a:gd name="connsiteY1" fmla="*/ 0 h 372844"/>
              <a:gd name="connsiteX2" fmla="*/ 262599 w 315120"/>
              <a:gd name="connsiteY2" fmla="*/ 0 h 372844"/>
              <a:gd name="connsiteX3" fmla="*/ 315120 w 315120"/>
              <a:gd name="connsiteY3" fmla="*/ 52521 h 372844"/>
              <a:gd name="connsiteX4" fmla="*/ 315120 w 315120"/>
              <a:gd name="connsiteY4" fmla="*/ 372680 h 372844"/>
              <a:gd name="connsiteX5" fmla="*/ 259310 w 315120"/>
              <a:gd name="connsiteY5" fmla="*/ 372844 h 372844"/>
              <a:gd name="connsiteX6" fmla="*/ 71013 w 315120"/>
              <a:gd name="connsiteY6" fmla="*/ 372534 h 372844"/>
              <a:gd name="connsiteX7" fmla="*/ 0 w 315120"/>
              <a:gd name="connsiteY7" fmla="*/ 369972 h 372844"/>
              <a:gd name="connsiteX8" fmla="*/ 0 w 315120"/>
              <a:gd name="connsiteY8" fmla="*/ 52521 h 372844"/>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8908"/>
              <a:gd name="connsiteX1" fmla="*/ 52521 w 315120"/>
              <a:gd name="connsiteY1" fmla="*/ 0 h 378908"/>
              <a:gd name="connsiteX2" fmla="*/ 262599 w 315120"/>
              <a:gd name="connsiteY2" fmla="*/ 0 h 378908"/>
              <a:gd name="connsiteX3" fmla="*/ 315120 w 315120"/>
              <a:gd name="connsiteY3" fmla="*/ 52521 h 378908"/>
              <a:gd name="connsiteX4" fmla="*/ 315120 w 315120"/>
              <a:gd name="connsiteY4" fmla="*/ 372680 h 378908"/>
              <a:gd name="connsiteX5" fmla="*/ 259310 w 315120"/>
              <a:gd name="connsiteY5" fmla="*/ 372844 h 378908"/>
              <a:gd name="connsiteX6" fmla="*/ 71013 w 315120"/>
              <a:gd name="connsiteY6" fmla="*/ 372534 h 378908"/>
              <a:gd name="connsiteX7" fmla="*/ 0 w 315120"/>
              <a:gd name="connsiteY7" fmla="*/ 378908 h 378908"/>
              <a:gd name="connsiteX8" fmla="*/ 0 w 315120"/>
              <a:gd name="connsiteY8" fmla="*/ 52521 h 378908"/>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 name="connsiteX0" fmla="*/ 0 w 315120"/>
              <a:gd name="connsiteY0" fmla="*/ 52521 h 372951"/>
              <a:gd name="connsiteX1" fmla="*/ 52521 w 315120"/>
              <a:gd name="connsiteY1" fmla="*/ 0 h 372951"/>
              <a:gd name="connsiteX2" fmla="*/ 262599 w 315120"/>
              <a:gd name="connsiteY2" fmla="*/ 0 h 372951"/>
              <a:gd name="connsiteX3" fmla="*/ 315120 w 315120"/>
              <a:gd name="connsiteY3" fmla="*/ 52521 h 372951"/>
              <a:gd name="connsiteX4" fmla="*/ 315120 w 315120"/>
              <a:gd name="connsiteY4" fmla="*/ 372680 h 372951"/>
              <a:gd name="connsiteX5" fmla="*/ 259310 w 315120"/>
              <a:gd name="connsiteY5" fmla="*/ 372844 h 372951"/>
              <a:gd name="connsiteX6" fmla="*/ 71013 w 315120"/>
              <a:gd name="connsiteY6" fmla="*/ 372534 h 372951"/>
              <a:gd name="connsiteX7" fmla="*/ 0 w 315120"/>
              <a:gd name="connsiteY7" fmla="*/ 372951 h 372951"/>
              <a:gd name="connsiteX8" fmla="*/ 0 w 315120"/>
              <a:gd name="connsiteY8" fmla="*/ 52521 h 3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20" h="372951">
                <a:moveTo>
                  <a:pt x="0" y="52521"/>
                </a:moveTo>
                <a:cubicBezTo>
                  <a:pt x="0" y="23514"/>
                  <a:pt x="23514" y="0"/>
                  <a:pt x="52521" y="0"/>
                </a:cubicBezTo>
                <a:lnTo>
                  <a:pt x="262599" y="0"/>
                </a:lnTo>
                <a:cubicBezTo>
                  <a:pt x="291606" y="0"/>
                  <a:pt x="315120" y="23514"/>
                  <a:pt x="315120" y="52521"/>
                </a:cubicBezTo>
                <a:lnTo>
                  <a:pt x="315120" y="372680"/>
                </a:lnTo>
                <a:cubicBezTo>
                  <a:pt x="315120" y="368383"/>
                  <a:pt x="288317" y="372844"/>
                  <a:pt x="259310" y="372844"/>
                </a:cubicBezTo>
                <a:lnTo>
                  <a:pt x="71013" y="372534"/>
                </a:lnTo>
                <a:cubicBezTo>
                  <a:pt x="42006" y="372534"/>
                  <a:pt x="0" y="371004"/>
                  <a:pt x="0" y="372951"/>
                </a:cubicBezTo>
                <a:lnTo>
                  <a:pt x="0" y="52521"/>
                </a:lnTo>
                <a:close/>
              </a:path>
            </a:pathLst>
          </a:custGeom>
          <a:solidFill>
            <a:srgbClr val="CE1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Slide Number Placeholder 5"/>
          <p:cNvSpPr>
            <a:spLocks noGrp="1"/>
          </p:cNvSpPr>
          <p:nvPr>
            <p:ph type="sldNum" sz="quarter" idx="10"/>
          </p:nvPr>
        </p:nvSpPr>
        <p:spPr>
          <a:xfrm>
            <a:off x="381888" y="6478400"/>
            <a:ext cx="359833" cy="269875"/>
          </a:xfrm>
          <a:prstGeom prst="rect">
            <a:avLst/>
          </a:prstGeom>
          <a:noFill/>
        </p:spPr>
        <p:txBody>
          <a:bodyPr vert="horz" wrap="square" lIns="0" tIns="0" rIns="0" bIns="0" numCol="1" anchor="ctr" anchorCtr="0" compatLnSpc="1">
            <a:prstTxWarp prst="textNoShape">
              <a:avLst/>
            </a:prstTxWarp>
          </a:bodyPr>
          <a:lstStyle>
            <a:lvl1pPr algn="ctr">
              <a:defRPr sz="1600" b="1">
                <a:solidFill>
                  <a:schemeClr val="bg1"/>
                </a:solidFill>
                <a:latin typeface="Arial" pitchFamily="34" charset="0"/>
                <a:cs typeface="Arial" pitchFamily="34" charset="0"/>
              </a:defRPr>
            </a:lvl1pPr>
          </a:lstStyle>
          <a:p>
            <a:fld id="{4D6C332D-32D6-4CCD-AF2A-7E2C0216B987}" type="slidenum">
              <a:rPr lang="en-US" altLang="fr-FR" smtClean="0">
                <a:solidFill>
                  <a:prstClr val="white"/>
                </a:solidFill>
              </a:rPr>
              <a:pPr/>
              <a:t>‹#›</a:t>
            </a:fld>
            <a:endParaRPr lang="en-US" altLang="fr-FR" dirty="0">
              <a:solidFill>
                <a:prstClr val="white"/>
              </a:solidFill>
            </a:endParaRPr>
          </a:p>
        </p:txBody>
      </p:sp>
      <p:sp>
        <p:nvSpPr>
          <p:cNvPr id="5" name="Text Placeholder 4"/>
          <p:cNvSpPr>
            <a:spLocks noGrp="1"/>
          </p:cNvSpPr>
          <p:nvPr>
            <p:ph type="body" sz="quarter" idx="11" hasCustomPrompt="1"/>
          </p:nvPr>
        </p:nvSpPr>
        <p:spPr>
          <a:xfrm>
            <a:off x="9584881" y="-60353"/>
            <a:ext cx="2089151" cy="315383"/>
          </a:xfrm>
          <a:prstGeom prst="rect">
            <a:avLst/>
          </a:prstGeom>
        </p:spPr>
        <p:txBody>
          <a:bodyPr/>
          <a:lstStyle>
            <a:lvl1pPr marL="0" indent="0">
              <a:buNone/>
              <a:defRPr sz="2133" baseline="0">
                <a:solidFill>
                  <a:schemeClr val="tx1">
                    <a:lumMod val="50000"/>
                    <a:lumOff val="50000"/>
                  </a:schemeClr>
                </a:solidFill>
              </a:defRPr>
            </a:lvl1pPr>
          </a:lstStyle>
          <a:p>
            <a:pPr lvl="0"/>
            <a:r>
              <a:rPr lang="en-GB"/>
              <a:t>Page name</a:t>
            </a:r>
          </a:p>
        </p:txBody>
      </p:sp>
      <p:sp>
        <p:nvSpPr>
          <p:cNvPr id="9" name="Text Placeholder 8"/>
          <p:cNvSpPr>
            <a:spLocks noGrp="1"/>
          </p:cNvSpPr>
          <p:nvPr>
            <p:ph type="body" sz="quarter" idx="12" hasCustomPrompt="1"/>
          </p:nvPr>
        </p:nvSpPr>
        <p:spPr>
          <a:xfrm>
            <a:off x="267226" y="1123050"/>
            <a:ext cx="4889500" cy="626533"/>
          </a:xfrm>
          <a:prstGeom prst="rect">
            <a:avLst/>
          </a:prstGeom>
        </p:spPr>
        <p:txBody>
          <a:bodyPr/>
          <a:lstStyle>
            <a:lvl1pPr marL="0" indent="0">
              <a:buNone/>
              <a:defRPr sz="2667" b="1">
                <a:solidFill>
                  <a:srgbClr val="CE1884"/>
                </a:solidFill>
                <a:latin typeface="+mn-lt"/>
              </a:defRPr>
            </a:lvl1pPr>
          </a:lstStyle>
          <a:p>
            <a:pPr lvl="0"/>
            <a:r>
              <a:rPr lang="en-US"/>
              <a:t>Sub title</a:t>
            </a:r>
            <a:endParaRPr lang="en-GB"/>
          </a:p>
        </p:txBody>
      </p:sp>
    </p:spTree>
    <p:extLst>
      <p:ext uri="{BB962C8B-B14F-4D97-AF65-F5344CB8AC3E}">
        <p14:creationId xmlns:p14="http://schemas.microsoft.com/office/powerpoint/2010/main" val="134883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F500-2C43-6826-662E-9AD7DC45D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3F3C2A-FAAB-A74D-F30E-1467D1A55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3D107A-665B-6CD2-4F2E-909B28485D70}"/>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5" name="Footer Placeholder 4">
            <a:extLst>
              <a:ext uri="{FF2B5EF4-FFF2-40B4-BE49-F238E27FC236}">
                <a16:creationId xmlns:a16="http://schemas.microsoft.com/office/drawing/2014/main" id="{62B327A6-CCEB-3A10-A7F4-3EEBD79DF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3E5FE9-9475-B00F-1DF8-449F927D521C}"/>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180282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C1DB-E5F7-D01F-AABF-B9230BAD32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9BAB9B-2B42-60B1-B42E-91A978B1C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85B4A-8A15-9A31-53EC-E37BBBD267F6}"/>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5" name="Footer Placeholder 4">
            <a:extLst>
              <a:ext uri="{FF2B5EF4-FFF2-40B4-BE49-F238E27FC236}">
                <a16:creationId xmlns:a16="http://schemas.microsoft.com/office/drawing/2014/main" id="{8458A7F0-C13C-FF8B-2C3D-877733DC8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7F6CE2-4D7E-7B38-7AC8-8A903EF54D5B}"/>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2427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1B07-56AD-B835-EFC0-E3FC3B090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93393C-28E2-FA78-AE74-742FA216A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6872F9-7B34-ABC7-F972-576FDF34BE53}"/>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5" name="Footer Placeholder 4">
            <a:extLst>
              <a:ext uri="{FF2B5EF4-FFF2-40B4-BE49-F238E27FC236}">
                <a16:creationId xmlns:a16="http://schemas.microsoft.com/office/drawing/2014/main" id="{D65AB953-5944-7C31-542D-465C7C2E6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30F8D-3435-2318-1C64-4509E6AC1E2D}"/>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360187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40C1-E18D-0402-F8D6-ED84076510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CE14CF-D0B3-1779-F2E1-7EEDAD7928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402319-5B5A-4DB6-1495-5480452FD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21A653-4385-5E57-40E0-515C6FDA4080}"/>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6" name="Footer Placeholder 5">
            <a:extLst>
              <a:ext uri="{FF2B5EF4-FFF2-40B4-BE49-F238E27FC236}">
                <a16:creationId xmlns:a16="http://schemas.microsoft.com/office/drawing/2014/main" id="{D967B87F-274D-ABD5-0739-06B174D90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C50899-2034-DA80-13E6-C43D9FC00B4C}"/>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157544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2969-4A45-084B-C149-2069B34E99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318B31-A2A0-8898-0BA6-668E15656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E1E6C5-0ADE-F714-2EB9-3683CC1DF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12729B-64B4-0B21-FD3C-2140B02D20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68FEEB-BD8F-F54D-B62A-763F73C71B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3880A7-AD14-A099-3EF8-4A07589F7364}"/>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8" name="Footer Placeholder 7">
            <a:extLst>
              <a:ext uri="{FF2B5EF4-FFF2-40B4-BE49-F238E27FC236}">
                <a16:creationId xmlns:a16="http://schemas.microsoft.com/office/drawing/2014/main" id="{59ADEDB7-668C-9DDD-8A68-E8126A80AD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160374-BC37-9C43-CD69-46D72A3A7E27}"/>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194871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79A4-A7EB-B4B4-C9D0-C0D685ACF4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1625C5-CF9E-7B27-74E7-54A9A8785830}"/>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4" name="Footer Placeholder 3">
            <a:extLst>
              <a:ext uri="{FF2B5EF4-FFF2-40B4-BE49-F238E27FC236}">
                <a16:creationId xmlns:a16="http://schemas.microsoft.com/office/drawing/2014/main" id="{725FEC05-F4B2-0622-2C34-75A85FB1EC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32EA34-90CF-F465-F812-A1B4A50EB4FC}"/>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100515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C84CC-EA87-CED1-90F9-BBFFB83F7852}"/>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3" name="Footer Placeholder 2">
            <a:extLst>
              <a:ext uri="{FF2B5EF4-FFF2-40B4-BE49-F238E27FC236}">
                <a16:creationId xmlns:a16="http://schemas.microsoft.com/office/drawing/2014/main" id="{50EF0B45-872C-1E21-BA75-D05323E648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797253-BA53-CF39-E770-79FF2D6CD2C8}"/>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35457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7B3C-D689-AB22-8BCA-7269829B6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A56820-E3C1-B7FA-46E8-6495514A5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CF7D47-EE87-4759-BFFD-A38CC53ED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ED97C-0B78-EDDE-CC33-CEBA1EF24073}"/>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6" name="Footer Placeholder 5">
            <a:extLst>
              <a:ext uri="{FF2B5EF4-FFF2-40B4-BE49-F238E27FC236}">
                <a16:creationId xmlns:a16="http://schemas.microsoft.com/office/drawing/2014/main" id="{9244C5BF-5DD4-D64A-F9F4-EAFFE34250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265B10-8CCA-5AA8-3ED6-6DDCD91EC491}"/>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26043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BF25-59C6-AC28-9881-896992C78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660DB-B810-E9D7-7F5A-D69170EF4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B2BA6E-C049-91D2-3FC0-87F11789C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768C5-43C7-B567-7AD7-880FD7D9AE08}"/>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6" name="Footer Placeholder 5">
            <a:extLst>
              <a:ext uri="{FF2B5EF4-FFF2-40B4-BE49-F238E27FC236}">
                <a16:creationId xmlns:a16="http://schemas.microsoft.com/office/drawing/2014/main" id="{595CF856-11E3-B890-325A-9014C66CC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F323B-A134-6946-0005-5B9D7413E0A3}"/>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124350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E184-9B24-C27C-5331-4CDC680BFC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F369F6-B147-C1FC-D8B0-734D07B3E4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EBD289-40B9-04BE-2F3D-BB7675778736}"/>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5" name="Footer Placeholder 4">
            <a:extLst>
              <a:ext uri="{FF2B5EF4-FFF2-40B4-BE49-F238E27FC236}">
                <a16:creationId xmlns:a16="http://schemas.microsoft.com/office/drawing/2014/main" id="{36E5EE9A-7381-D8A8-3E23-D4DAC1560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968DF-E494-418F-206F-908F06D7CC08}"/>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363490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7179E-2528-9D5A-D702-49456DD91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B782D3-5E80-1D0B-CFDC-F52ECA3ED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B0A3D5-CDAD-F3DE-66C8-BBC77A286042}"/>
              </a:ext>
            </a:extLst>
          </p:cNvPr>
          <p:cNvSpPr>
            <a:spLocks noGrp="1"/>
          </p:cNvSpPr>
          <p:nvPr>
            <p:ph type="dt" sz="half" idx="10"/>
          </p:nvPr>
        </p:nvSpPr>
        <p:spPr/>
        <p:txBody>
          <a:bodyPr/>
          <a:lstStyle/>
          <a:p>
            <a:fld id="{FAAF1CA7-09B3-4F29-A7BA-334A6C5A2B87}" type="datetimeFigureOut">
              <a:rPr lang="en-GB" smtClean="0"/>
              <a:t>15/03/2023</a:t>
            </a:fld>
            <a:endParaRPr lang="en-GB"/>
          </a:p>
        </p:txBody>
      </p:sp>
      <p:sp>
        <p:nvSpPr>
          <p:cNvPr id="5" name="Footer Placeholder 4">
            <a:extLst>
              <a:ext uri="{FF2B5EF4-FFF2-40B4-BE49-F238E27FC236}">
                <a16:creationId xmlns:a16="http://schemas.microsoft.com/office/drawing/2014/main" id="{215A7417-1D81-FA62-2E06-400E99F30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CED95-17EE-906E-AC2B-D95A2B1779FD}"/>
              </a:ext>
            </a:extLst>
          </p:cNvPr>
          <p:cNvSpPr>
            <a:spLocks noGrp="1"/>
          </p:cNvSpPr>
          <p:nvPr>
            <p:ph type="sldNum" sz="quarter" idx="12"/>
          </p:nvPr>
        </p:nvSpPr>
        <p:spPr/>
        <p:txBody>
          <a:bodyPr/>
          <a:lstStyle/>
          <a:p>
            <a:fld id="{1E7F7BFF-331A-452D-8096-B2B0ED0654D0}" type="slidenum">
              <a:rPr lang="en-GB" smtClean="0"/>
              <a:t>‹#›</a:t>
            </a:fld>
            <a:endParaRPr lang="en-GB"/>
          </a:p>
        </p:txBody>
      </p:sp>
    </p:spTree>
    <p:extLst>
      <p:ext uri="{BB962C8B-B14F-4D97-AF65-F5344CB8AC3E}">
        <p14:creationId xmlns:p14="http://schemas.microsoft.com/office/powerpoint/2010/main" val="94097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3/14/2023</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3/14/2023</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0" r:id="rId14"/>
    <p:sldLayoutId id="2147483671" r:id="rId15"/>
    <p:sldLayoutId id="2147483672" r:id="rId16"/>
    <p:sldLayoutId id="2147483674" r:id="rId17"/>
    <p:sldLayoutId id="2147483679" r:id="rId18"/>
    <p:sldLayoutId id="214748368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3/15/2023</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746740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D9823-DAED-0C1B-F3EC-FD44E5B77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5C8B67-14BB-53F0-8138-A8289A534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B8DD0-FB51-756A-CE4C-DAFD5F809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F1CA7-09B3-4F29-A7BA-334A6C5A2B87}" type="datetimeFigureOut">
              <a:rPr lang="en-GB" smtClean="0"/>
              <a:t>15/03/2023</a:t>
            </a:fld>
            <a:endParaRPr lang="en-GB"/>
          </a:p>
        </p:txBody>
      </p:sp>
      <p:sp>
        <p:nvSpPr>
          <p:cNvPr id="5" name="Footer Placeholder 4">
            <a:extLst>
              <a:ext uri="{FF2B5EF4-FFF2-40B4-BE49-F238E27FC236}">
                <a16:creationId xmlns:a16="http://schemas.microsoft.com/office/drawing/2014/main" id="{9FFE5196-A64A-E81B-AD58-9EF639F82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406729-211C-94DD-EA24-1C14497EF6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F7BFF-331A-452D-8096-B2B0ED0654D0}" type="slidenum">
              <a:rPr lang="en-GB" smtClean="0"/>
              <a:t>‹#›</a:t>
            </a:fld>
            <a:endParaRPr lang="en-GB"/>
          </a:p>
        </p:txBody>
      </p:sp>
    </p:spTree>
    <p:extLst>
      <p:ext uri="{BB962C8B-B14F-4D97-AF65-F5344CB8AC3E}">
        <p14:creationId xmlns:p14="http://schemas.microsoft.com/office/powerpoint/2010/main" val="483128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xlsx"/><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1.xlsx"/><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5026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45915" y="2836718"/>
            <a:ext cx="11799651" cy="2365520"/>
          </a:xfrm>
        </p:spPr>
        <p:txBody>
          <a:bodyPr>
            <a:normAutofit/>
          </a:bodyPr>
          <a:lstStyle/>
          <a:p>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Shared Care Record – Creating a sustainable future </a:t>
            </a:r>
            <a:br>
              <a:rPr lang="en-US" sz="3200" b="1" dirty="0">
                <a:solidFill>
                  <a:schemeClr val="bg1"/>
                </a:solidFill>
                <a:latin typeface="Arial" panose="020B0604020202020204" pitchFamily="34" charset="0"/>
                <a:cs typeface="Arial" panose="020B0604020202020204" pitchFamily="34" charset="0"/>
              </a:rPr>
            </a:br>
            <a:br>
              <a:rPr lang="en-US" sz="32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Joe McGuigan; L&amp;SC ICB, Director of Digital Governance and Assurance</a:t>
            </a:r>
          </a:p>
        </p:txBody>
      </p:sp>
      <p:sp>
        <p:nvSpPr>
          <p:cNvPr id="3" name="Subtitle 2">
            <a:extLst>
              <a:ext uri="{FF2B5EF4-FFF2-40B4-BE49-F238E27FC236}">
                <a16:creationId xmlns:a16="http://schemas.microsoft.com/office/drawing/2014/main" id="{EB73A3E1-990D-C047-9DF5-E3F22A2CDFD7}"/>
              </a:ext>
            </a:extLst>
          </p:cNvPr>
          <p:cNvSpPr>
            <a:spLocks noGrp="1"/>
          </p:cNvSpPr>
          <p:nvPr>
            <p:ph type="subTitle" idx="1"/>
          </p:nvPr>
        </p:nvSpPr>
        <p:spPr>
          <a:xfrm>
            <a:off x="1091514" y="5561853"/>
            <a:ext cx="2010032" cy="817942"/>
          </a:xfrm>
        </p:spPr>
        <p:txBody>
          <a:bodyPr>
            <a:normAutofit/>
          </a:body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07500987273</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joe.mcguigan@nhs.net</a:t>
            </a:r>
            <a:endParaRPr lang="en-US" sz="1200" b="1" dirty="0">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3C93F276-E5CD-6644-9594-B9573657C25B}"/>
              </a:ext>
            </a:extLst>
          </p:cNvPr>
          <p:cNvSpPr txBox="1">
            <a:spLocks/>
          </p:cNvSpPr>
          <p:nvPr/>
        </p:nvSpPr>
        <p:spPr>
          <a:xfrm>
            <a:off x="9226729" y="5646785"/>
            <a:ext cx="7670215" cy="73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Shared Care Record Summit</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20</a:t>
            </a:r>
            <a:r>
              <a:rPr lang="en-GB" sz="1200" b="1" baseline="30000" dirty="0">
                <a:solidFill>
                  <a:schemeClr val="bg1"/>
                </a:solidFill>
                <a:latin typeface="Arial" panose="020B0604020202020204" pitchFamily="34" charset="0"/>
                <a:cs typeface="Arial" panose="020B0604020202020204" pitchFamily="34" charset="0"/>
              </a:rPr>
              <a:t>th</a:t>
            </a:r>
            <a:r>
              <a:rPr lang="en-GB" sz="1200" b="1" dirty="0">
                <a:solidFill>
                  <a:schemeClr val="bg1"/>
                </a:solidFill>
                <a:latin typeface="Arial" panose="020B0604020202020204" pitchFamily="34" charset="0"/>
                <a:cs typeface="Arial" panose="020B0604020202020204" pitchFamily="34" charset="0"/>
              </a:rPr>
              <a:t> – 21</a:t>
            </a:r>
            <a:r>
              <a:rPr lang="en-GB" sz="1200" b="1" baseline="30000" dirty="0">
                <a:solidFill>
                  <a:schemeClr val="bg1"/>
                </a:solidFill>
                <a:latin typeface="Arial" panose="020B0604020202020204" pitchFamily="34" charset="0"/>
                <a:cs typeface="Arial" panose="020B0604020202020204" pitchFamily="34" charset="0"/>
              </a:rPr>
              <a:t>st</a:t>
            </a:r>
            <a:r>
              <a:rPr lang="en-GB" sz="1200" b="1" dirty="0">
                <a:solidFill>
                  <a:schemeClr val="bg1"/>
                </a:solidFill>
                <a:latin typeface="Arial" panose="020B0604020202020204" pitchFamily="34" charset="0"/>
                <a:cs typeface="Arial" panose="020B0604020202020204" pitchFamily="34" charset="0"/>
              </a:rPr>
              <a:t> March 2023</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The Queens Hotel, Leeds</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8507920" y="868972"/>
            <a:ext cx="3911995" cy="65058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1228957" y="699118"/>
            <a:ext cx="4360475" cy="990291"/>
          </a:xfrm>
          <a:prstGeom prst="rect">
            <a:avLst/>
          </a:prstGeom>
        </p:spPr>
      </p:pic>
    </p:spTree>
    <p:extLst>
      <p:ext uri="{BB962C8B-B14F-4D97-AF65-F5344CB8AC3E}">
        <p14:creationId xmlns:p14="http://schemas.microsoft.com/office/powerpoint/2010/main" val="427527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E893ED-7354-869F-2F2D-CEE28063E96E}"/>
              </a:ext>
            </a:extLst>
          </p:cNvPr>
          <p:cNvPicPr>
            <a:picLocks noChangeAspect="1"/>
          </p:cNvPicPr>
          <p:nvPr/>
        </p:nvPicPr>
        <p:blipFill>
          <a:blip r:embed="rId2"/>
          <a:stretch>
            <a:fillRect/>
          </a:stretch>
        </p:blipFill>
        <p:spPr>
          <a:xfrm>
            <a:off x="0" y="331098"/>
            <a:ext cx="12059478" cy="6334746"/>
          </a:xfrm>
          <a:prstGeom prst="rect">
            <a:avLst/>
          </a:prstGeom>
        </p:spPr>
      </p:pic>
    </p:spTree>
    <p:extLst>
      <p:ext uri="{BB962C8B-B14F-4D97-AF65-F5344CB8AC3E}">
        <p14:creationId xmlns:p14="http://schemas.microsoft.com/office/powerpoint/2010/main" val="426817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prstClr val="white"/>
                </a:solidFill>
                <a:latin typeface="Arial" panose="020B0604020202020204" pitchFamily="34" charset="0"/>
                <a:cs typeface="Arial" panose="020B0604020202020204" pitchFamily="34" charset="0"/>
              </a:rPr>
              <a:t>THE FINANCES – THE REAL CHALLENGE</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98742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34A82B-B327-42FD-9410-3FD338EEA375}"/>
              </a:ext>
            </a:extLst>
          </p:cNvPr>
          <p:cNvSpPr>
            <a:spLocks noGrp="1"/>
          </p:cNvSpPr>
          <p:nvPr>
            <p:ph sz="half" idx="1"/>
          </p:nvPr>
        </p:nvSpPr>
        <p:spPr>
          <a:xfrm>
            <a:off x="609600" y="1278489"/>
            <a:ext cx="10972800" cy="4847675"/>
          </a:xfrm>
        </p:spPr>
        <p:txBody>
          <a:bodyPr>
            <a:normAutofit/>
          </a:bodyPr>
          <a:lstStyle/>
          <a:p>
            <a:pPr marL="0" indent="0">
              <a:buNone/>
            </a:pPr>
            <a:r>
              <a:rPr lang="en-GB" sz="2000" dirty="0">
                <a:solidFill>
                  <a:schemeClr val="tx1"/>
                </a:solidFill>
              </a:rPr>
              <a:t>3 year contract being finalised for 2023/24 to 2025/26 – 13 partners funding £65k each pa </a:t>
            </a:r>
          </a:p>
          <a:p>
            <a:pPr marL="0" indent="0">
              <a:buNone/>
            </a:pPr>
            <a:r>
              <a:rPr lang="en-GB" sz="2000" dirty="0">
                <a:solidFill>
                  <a:schemeClr val="tx1"/>
                </a:solidFill>
              </a:rPr>
              <a:t>NWAS no</a:t>
            </a:r>
            <a:r>
              <a:rPr lang="en-GB" sz="2000" dirty="0"/>
              <a:t>t funding, no council funding, no private sector or voluntary sector funding</a:t>
            </a:r>
            <a:endParaRPr lang="en-GB" sz="2000" dirty="0">
              <a:solidFill>
                <a:schemeClr val="tx1"/>
              </a:solidFill>
            </a:endParaRPr>
          </a:p>
          <a:p>
            <a:pPr marL="0" indent="0">
              <a:buNone/>
            </a:pPr>
            <a:r>
              <a:rPr lang="en-GB" sz="2000" dirty="0"/>
              <a:t>ICB has “lost” the 8 CCG budgets – discussion with ICB FD about re-instating this</a:t>
            </a:r>
            <a:endParaRPr lang="en-GB" sz="2000" dirty="0">
              <a:solidFill>
                <a:schemeClr val="tx1"/>
              </a:solidFill>
            </a:endParaRPr>
          </a:p>
          <a:p>
            <a:pPr marL="0" indent="0">
              <a:buNone/>
            </a:pPr>
            <a:r>
              <a:rPr lang="en-GB" sz="2000" dirty="0">
                <a:solidFill>
                  <a:schemeClr val="tx1"/>
                </a:solidFill>
              </a:rPr>
              <a:t>Partnership model required to support investment reserve needed with gain share on benefits</a:t>
            </a:r>
          </a:p>
          <a:p>
            <a:pPr marL="0" indent="0">
              <a:buNone/>
            </a:pPr>
            <a:r>
              <a:rPr lang="en-GB" sz="2000" dirty="0">
                <a:solidFill>
                  <a:schemeClr val="tx1"/>
                </a:solidFill>
              </a:rPr>
              <a:t>Roadmap to sweat the existing SCR assets for health and non health priorities</a:t>
            </a:r>
          </a:p>
          <a:p>
            <a:pPr marL="0" indent="0">
              <a:buNone/>
            </a:pPr>
            <a:r>
              <a:rPr lang="en-GB" sz="2000" dirty="0">
                <a:solidFill>
                  <a:schemeClr val="tx1"/>
                </a:solidFill>
              </a:rPr>
              <a:t>Shared care viewer offers significant opportunities for all organisations</a:t>
            </a:r>
          </a:p>
          <a:p>
            <a:pPr marL="0" indent="0">
              <a:buNone/>
            </a:pPr>
            <a:r>
              <a:rPr lang="en-GB" sz="2000" dirty="0">
                <a:solidFill>
                  <a:schemeClr val="tx1"/>
                </a:solidFill>
              </a:rPr>
              <a:t>SCR viewer could be a PHR viewer</a:t>
            </a:r>
          </a:p>
          <a:p>
            <a:pPr marL="0" indent="0">
              <a:buNone/>
            </a:pPr>
            <a:r>
              <a:rPr lang="en-GB" sz="2000" dirty="0">
                <a:solidFill>
                  <a:schemeClr val="tx1"/>
                </a:solidFill>
              </a:rPr>
              <a:t>Clinical prioritisation process to support use cases; has to have right governance in place</a:t>
            </a:r>
          </a:p>
          <a:p>
            <a:pPr marL="0" indent="0">
              <a:buNone/>
            </a:pPr>
            <a:r>
              <a:rPr lang="en-GB" sz="2000" dirty="0"/>
              <a:t>How do we gain maximum recurrent and non-recurrent funding</a:t>
            </a:r>
            <a:endParaRPr lang="en-GB" sz="2000" dirty="0">
              <a:solidFill>
                <a:schemeClr val="tx1"/>
              </a:solidFill>
            </a:endParaRPr>
          </a:p>
          <a:p>
            <a:endParaRPr lang="en-GB" dirty="0"/>
          </a:p>
        </p:txBody>
      </p:sp>
      <p:sp>
        <p:nvSpPr>
          <p:cNvPr id="3" name="Title 2">
            <a:extLst>
              <a:ext uri="{FF2B5EF4-FFF2-40B4-BE49-F238E27FC236}">
                <a16:creationId xmlns:a16="http://schemas.microsoft.com/office/drawing/2014/main" id="{C1CD00C8-2E94-4F7B-BDFF-2BC5578E283F}"/>
              </a:ext>
            </a:extLst>
          </p:cNvPr>
          <p:cNvSpPr>
            <a:spLocks noGrp="1"/>
          </p:cNvSpPr>
          <p:nvPr>
            <p:ph type="title"/>
          </p:nvPr>
        </p:nvSpPr>
        <p:spPr>
          <a:xfrm>
            <a:off x="280212" y="573306"/>
            <a:ext cx="9347200" cy="45719"/>
          </a:xfrm>
        </p:spPr>
        <p:txBody>
          <a:bodyPr>
            <a:normAutofit fontScale="90000"/>
          </a:bodyPr>
          <a:lstStyle/>
          <a:p>
            <a:br>
              <a:rPr lang="en-GB" dirty="0">
                <a:effectLst/>
                <a:latin typeface="+mj-lt"/>
                <a:ea typeface="Calibri" panose="020F0502020204030204" pitchFamily="34" charset="0"/>
                <a:cs typeface="Times New Roman" panose="02020603050405020304" pitchFamily="18" charset="0"/>
              </a:rPr>
            </a:br>
            <a:br>
              <a:rPr lang="en-GB" dirty="0">
                <a:effectLst/>
                <a:latin typeface="+mj-lt"/>
                <a:ea typeface="Calibri" panose="020F0502020204030204" pitchFamily="34" charset="0"/>
                <a:cs typeface="Times New Roman" panose="02020603050405020304" pitchFamily="18" charset="0"/>
              </a:rPr>
            </a:br>
            <a:r>
              <a:rPr lang="en-GB" dirty="0">
                <a:effectLst/>
                <a:latin typeface="+mj-lt"/>
                <a:ea typeface="Calibri" panose="020F0502020204030204" pitchFamily="34" charset="0"/>
                <a:cs typeface="Times New Roman" panose="02020603050405020304" pitchFamily="18" charset="0"/>
              </a:rPr>
              <a:t>Finance and Contracts as at March 2023</a:t>
            </a:r>
            <a:endParaRPr lang="en-GB" dirty="0">
              <a:latin typeface="+mj-lt"/>
            </a:endParaRPr>
          </a:p>
        </p:txBody>
      </p:sp>
      <p:sp>
        <p:nvSpPr>
          <p:cNvPr id="4" name="Slide Number Placeholder 3">
            <a:extLst>
              <a:ext uri="{FF2B5EF4-FFF2-40B4-BE49-F238E27FC236}">
                <a16:creationId xmlns:a16="http://schemas.microsoft.com/office/drawing/2014/main" id="{BD4A3762-B2D7-4CC0-8898-2064BD750505}"/>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12</a:t>
            </a:fld>
            <a:endParaRPr lang="en-US" altLang="fr-FR" dirty="0">
              <a:solidFill>
                <a:prstClr val="white"/>
              </a:solidFill>
            </a:endParaRPr>
          </a:p>
        </p:txBody>
      </p:sp>
    </p:spTree>
    <p:extLst>
      <p:ext uri="{BB962C8B-B14F-4D97-AF65-F5344CB8AC3E}">
        <p14:creationId xmlns:p14="http://schemas.microsoft.com/office/powerpoint/2010/main" val="90281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34A82B-B327-42FD-9410-3FD338EEA375}"/>
              </a:ext>
            </a:extLst>
          </p:cNvPr>
          <p:cNvSpPr>
            <a:spLocks noGrp="1"/>
          </p:cNvSpPr>
          <p:nvPr>
            <p:ph sz="half" idx="1"/>
          </p:nvPr>
        </p:nvSpPr>
        <p:spPr>
          <a:xfrm>
            <a:off x="609600" y="1278489"/>
            <a:ext cx="10972800" cy="4847675"/>
          </a:xfrm>
        </p:spPr>
        <p:txBody>
          <a:bodyPr>
            <a:normAutofit lnSpcReduction="10000"/>
          </a:bodyPr>
          <a:lstStyle/>
          <a:p>
            <a:r>
              <a:rPr lang="en-GB" sz="2000" dirty="0"/>
              <a:t>Only in 2020/21 did I succeed in getting recurrent funding; Dragons Den with 10 </a:t>
            </a:r>
            <a:r>
              <a:rPr lang="en-GB" sz="2000" dirty="0" err="1"/>
              <a:t>DoFs</a:t>
            </a:r>
            <a:endParaRPr lang="en-GB" sz="2000" dirty="0"/>
          </a:p>
          <a:p>
            <a:r>
              <a:rPr lang="en-GB" sz="2000" dirty="0">
                <a:solidFill>
                  <a:schemeClr val="tx1"/>
                </a:solidFill>
              </a:rPr>
              <a:t>£830k was what I asked for and received </a:t>
            </a:r>
            <a:r>
              <a:rPr lang="en-GB" sz="2000" dirty="0"/>
              <a:t>– we should have asked for more</a:t>
            </a:r>
            <a:endParaRPr lang="en-GB" sz="2000" dirty="0">
              <a:solidFill>
                <a:schemeClr val="tx1"/>
              </a:solidFill>
            </a:endParaRPr>
          </a:p>
          <a:p>
            <a:r>
              <a:rPr lang="en-GB" sz="2000" dirty="0">
                <a:solidFill>
                  <a:schemeClr val="tx1"/>
                </a:solidFill>
              </a:rPr>
              <a:t>2020/21 £830k was enough; but we had to keep 3 vacanc</a:t>
            </a:r>
            <a:r>
              <a:rPr lang="en-GB" sz="2000" dirty="0"/>
              <a:t>ies to balance books</a:t>
            </a:r>
          </a:p>
          <a:p>
            <a:r>
              <a:rPr lang="en-GB" sz="2000" dirty="0">
                <a:solidFill>
                  <a:schemeClr val="tx1"/>
                </a:solidFill>
              </a:rPr>
              <a:t>2023/24 contract, £400k recurrent increase in costs pa; same each year!! </a:t>
            </a:r>
          </a:p>
          <a:p>
            <a:r>
              <a:rPr lang="en-GB" sz="2000" dirty="0"/>
              <a:t>2023/24 budget needs to be £1.5m – how do we find £700k more</a:t>
            </a:r>
            <a:endParaRPr lang="en-GB" sz="2000" dirty="0">
              <a:solidFill>
                <a:schemeClr val="tx1"/>
              </a:solidFill>
            </a:endParaRPr>
          </a:p>
          <a:p>
            <a:r>
              <a:rPr lang="en-GB" sz="2000" dirty="0"/>
              <a:t>Management costs savings required 25%; impact on jobs</a:t>
            </a:r>
            <a:endParaRPr lang="en-GB" sz="2000" dirty="0">
              <a:solidFill>
                <a:schemeClr val="tx1"/>
              </a:solidFill>
            </a:endParaRPr>
          </a:p>
          <a:p>
            <a:r>
              <a:rPr lang="en-GB" sz="2000" dirty="0">
                <a:solidFill>
                  <a:schemeClr val="tx1"/>
                </a:solidFill>
              </a:rPr>
              <a:t>£0.5bn system deficit; impact on risk to investments</a:t>
            </a:r>
          </a:p>
          <a:p>
            <a:r>
              <a:rPr lang="en-GB" sz="2000" dirty="0"/>
              <a:t>National funding; IT monies especially; SCR monies significantly reduced</a:t>
            </a:r>
          </a:p>
          <a:p>
            <a:r>
              <a:rPr lang="en-GB" sz="2000" dirty="0"/>
              <a:t>Focus on levelling up EPRs – how do you get your share going forward and prioritise SCR</a:t>
            </a:r>
          </a:p>
          <a:p>
            <a:r>
              <a:rPr lang="en-GB" sz="2000" b="1" dirty="0">
                <a:solidFill>
                  <a:srgbClr val="FF0000"/>
                </a:solidFill>
              </a:rPr>
              <a:t>L&amp;SC Digital Outline case – will share outside case for prioritisation with others outside this</a:t>
            </a:r>
            <a:r>
              <a:rPr lang="en-GB" sz="2000" dirty="0"/>
              <a:t>.</a:t>
            </a:r>
            <a:endParaRPr lang="en-GB" dirty="0"/>
          </a:p>
        </p:txBody>
      </p:sp>
      <p:sp>
        <p:nvSpPr>
          <p:cNvPr id="3" name="Title 2">
            <a:extLst>
              <a:ext uri="{FF2B5EF4-FFF2-40B4-BE49-F238E27FC236}">
                <a16:creationId xmlns:a16="http://schemas.microsoft.com/office/drawing/2014/main" id="{C1CD00C8-2E94-4F7B-BDFF-2BC5578E283F}"/>
              </a:ext>
            </a:extLst>
          </p:cNvPr>
          <p:cNvSpPr>
            <a:spLocks noGrp="1"/>
          </p:cNvSpPr>
          <p:nvPr>
            <p:ph type="title"/>
          </p:nvPr>
        </p:nvSpPr>
        <p:spPr>
          <a:xfrm>
            <a:off x="280211" y="573306"/>
            <a:ext cx="11402707" cy="317061"/>
          </a:xfrm>
        </p:spPr>
        <p:txBody>
          <a:bodyPr>
            <a:normAutofit fontScale="90000"/>
          </a:bodyPr>
          <a:lstStyle/>
          <a:p>
            <a:r>
              <a:rPr lang="en-GB" dirty="0">
                <a:effectLst/>
                <a:latin typeface="+mj-lt"/>
                <a:ea typeface="Calibri" panose="020F0502020204030204" pitchFamily="34" charset="0"/>
                <a:cs typeface="Times New Roman" panose="02020603050405020304" pitchFamily="18" charset="0"/>
              </a:rPr>
              <a:t>Challenges – then and now – 2020/21 to 2023/24 then 2025/26</a:t>
            </a:r>
            <a:endParaRPr lang="en-GB" dirty="0">
              <a:latin typeface="+mj-lt"/>
            </a:endParaRPr>
          </a:p>
        </p:txBody>
      </p:sp>
      <p:sp>
        <p:nvSpPr>
          <p:cNvPr id="4" name="Slide Number Placeholder 3">
            <a:extLst>
              <a:ext uri="{FF2B5EF4-FFF2-40B4-BE49-F238E27FC236}">
                <a16:creationId xmlns:a16="http://schemas.microsoft.com/office/drawing/2014/main" id="{BD4A3762-B2D7-4CC0-8898-2064BD750505}"/>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13</a:t>
            </a:fld>
            <a:endParaRPr lang="en-US" altLang="fr-FR" dirty="0">
              <a:solidFill>
                <a:prstClr val="white"/>
              </a:solidFill>
            </a:endParaRPr>
          </a:p>
        </p:txBody>
      </p:sp>
    </p:spTree>
    <p:extLst>
      <p:ext uri="{BB962C8B-B14F-4D97-AF65-F5344CB8AC3E}">
        <p14:creationId xmlns:p14="http://schemas.microsoft.com/office/powerpoint/2010/main" val="139922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79AD7-2522-4D54-B21C-6F8CD7CE356D}"/>
              </a:ext>
            </a:extLst>
          </p:cNvPr>
          <p:cNvSpPr>
            <a:spLocks noGrp="1"/>
          </p:cNvSpPr>
          <p:nvPr>
            <p:ph type="title"/>
          </p:nvPr>
        </p:nvSpPr>
        <p:spPr>
          <a:xfrm>
            <a:off x="381887" y="515566"/>
            <a:ext cx="11291304" cy="404716"/>
          </a:xfrm>
        </p:spPr>
        <p:txBody>
          <a:bodyPr>
            <a:normAutofit fontScale="90000"/>
          </a:bodyPr>
          <a:lstStyle/>
          <a:p>
            <a:r>
              <a:rPr lang="en-GB" sz="2667" dirty="0"/>
              <a:t>SCR Financial spending plan – 2022/23 to 2025/26</a:t>
            </a:r>
            <a:br>
              <a:rPr lang="en-GB" sz="2667" dirty="0"/>
            </a:br>
            <a:endParaRPr lang="en-GB" sz="2667" dirty="0"/>
          </a:p>
        </p:txBody>
      </p:sp>
      <p:sp>
        <p:nvSpPr>
          <p:cNvPr id="4" name="Slide Number Placeholder 3">
            <a:extLst>
              <a:ext uri="{FF2B5EF4-FFF2-40B4-BE49-F238E27FC236}">
                <a16:creationId xmlns:a16="http://schemas.microsoft.com/office/drawing/2014/main" id="{FD7BA32B-BB37-4B93-818F-8362432580EE}"/>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14</a:t>
            </a:fld>
            <a:endParaRPr lang="en-US" altLang="fr-FR" dirty="0">
              <a:solidFill>
                <a:prstClr val="white"/>
              </a:solidFill>
            </a:endParaRPr>
          </a:p>
        </p:txBody>
      </p:sp>
      <p:graphicFrame>
        <p:nvGraphicFramePr>
          <p:cNvPr id="2" name="Object 1">
            <a:extLst>
              <a:ext uri="{FF2B5EF4-FFF2-40B4-BE49-F238E27FC236}">
                <a16:creationId xmlns:a16="http://schemas.microsoft.com/office/drawing/2014/main" id="{2F697CB5-535A-E48A-34DF-D21E1AD49B4C}"/>
              </a:ext>
            </a:extLst>
          </p:cNvPr>
          <p:cNvGraphicFramePr>
            <a:graphicFrameLocks noChangeAspect="1"/>
          </p:cNvGraphicFramePr>
          <p:nvPr/>
        </p:nvGraphicFramePr>
        <p:xfrm>
          <a:off x="1498060" y="920282"/>
          <a:ext cx="9163455" cy="5636161"/>
        </p:xfrm>
        <a:graphic>
          <a:graphicData uri="http://schemas.openxmlformats.org/presentationml/2006/ole">
            <mc:AlternateContent xmlns:mc="http://schemas.openxmlformats.org/markup-compatibility/2006">
              <mc:Choice xmlns:v="urn:schemas-microsoft-com:vml" Requires="v">
                <p:oleObj name="Worksheet" r:id="rId2" imgW="13335000" imgH="10372973" progId="Excel.Sheet.12">
                  <p:embed/>
                </p:oleObj>
              </mc:Choice>
              <mc:Fallback>
                <p:oleObj name="Worksheet" r:id="rId2" imgW="13335000" imgH="10372973" progId="Excel.Sheet.12">
                  <p:embed/>
                  <p:pic>
                    <p:nvPicPr>
                      <p:cNvPr id="2" name="Object 1">
                        <a:extLst>
                          <a:ext uri="{FF2B5EF4-FFF2-40B4-BE49-F238E27FC236}">
                            <a16:creationId xmlns:a16="http://schemas.microsoft.com/office/drawing/2014/main" id="{2F697CB5-535A-E48A-34DF-D21E1AD49B4C}"/>
                          </a:ext>
                        </a:extLst>
                      </p:cNvPr>
                      <p:cNvPicPr/>
                      <p:nvPr/>
                    </p:nvPicPr>
                    <p:blipFill>
                      <a:blip r:embed="rId3"/>
                      <a:stretch>
                        <a:fillRect/>
                      </a:stretch>
                    </p:blipFill>
                    <p:spPr>
                      <a:xfrm>
                        <a:off x="1498060" y="920282"/>
                        <a:ext cx="9163455" cy="5636161"/>
                      </a:xfrm>
                      <a:prstGeom prst="rect">
                        <a:avLst/>
                      </a:prstGeom>
                    </p:spPr>
                  </p:pic>
                </p:oleObj>
              </mc:Fallback>
            </mc:AlternateContent>
          </a:graphicData>
        </a:graphic>
      </p:graphicFrame>
    </p:spTree>
    <p:extLst>
      <p:ext uri="{BB962C8B-B14F-4D97-AF65-F5344CB8AC3E}">
        <p14:creationId xmlns:p14="http://schemas.microsoft.com/office/powerpoint/2010/main" val="110255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79AD7-2522-4D54-B21C-6F8CD7CE356D}"/>
              </a:ext>
            </a:extLst>
          </p:cNvPr>
          <p:cNvSpPr>
            <a:spLocks noGrp="1"/>
          </p:cNvSpPr>
          <p:nvPr>
            <p:ph type="title"/>
          </p:nvPr>
        </p:nvSpPr>
        <p:spPr>
          <a:xfrm>
            <a:off x="381887" y="515566"/>
            <a:ext cx="11291304" cy="404716"/>
          </a:xfrm>
        </p:spPr>
        <p:txBody>
          <a:bodyPr>
            <a:normAutofit fontScale="90000"/>
          </a:bodyPr>
          <a:lstStyle/>
          <a:p>
            <a:r>
              <a:rPr lang="en-GB" sz="2667" dirty="0"/>
              <a:t>SCR Financial Metrics – 2022/23 to 2025/26</a:t>
            </a:r>
            <a:br>
              <a:rPr lang="en-GB" sz="2667" dirty="0"/>
            </a:br>
            <a:endParaRPr lang="en-GB" sz="2667" dirty="0"/>
          </a:p>
        </p:txBody>
      </p:sp>
      <p:sp>
        <p:nvSpPr>
          <p:cNvPr id="4" name="Slide Number Placeholder 3">
            <a:extLst>
              <a:ext uri="{FF2B5EF4-FFF2-40B4-BE49-F238E27FC236}">
                <a16:creationId xmlns:a16="http://schemas.microsoft.com/office/drawing/2014/main" id="{FD7BA32B-BB37-4B93-818F-8362432580EE}"/>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15</a:t>
            </a:fld>
            <a:endParaRPr lang="en-US" altLang="fr-FR" dirty="0">
              <a:solidFill>
                <a:prstClr val="white"/>
              </a:solidFill>
            </a:endParaRPr>
          </a:p>
        </p:txBody>
      </p:sp>
      <p:graphicFrame>
        <p:nvGraphicFramePr>
          <p:cNvPr id="6" name="Object 5">
            <a:extLst>
              <a:ext uri="{FF2B5EF4-FFF2-40B4-BE49-F238E27FC236}">
                <a16:creationId xmlns:a16="http://schemas.microsoft.com/office/drawing/2014/main" id="{F37DFCEF-4805-1436-6CBB-3997933F5B9F}"/>
              </a:ext>
            </a:extLst>
          </p:cNvPr>
          <p:cNvGraphicFramePr>
            <a:graphicFrameLocks noChangeAspect="1"/>
          </p:cNvGraphicFramePr>
          <p:nvPr>
            <p:extLst>
              <p:ext uri="{D42A27DB-BD31-4B8C-83A1-F6EECF244321}">
                <p14:modId xmlns:p14="http://schemas.microsoft.com/office/powerpoint/2010/main" val="3584104154"/>
              </p:ext>
            </p:extLst>
          </p:nvPr>
        </p:nvGraphicFramePr>
        <p:xfrm>
          <a:off x="1206230" y="1293812"/>
          <a:ext cx="8953770" cy="4931889"/>
        </p:xfrm>
        <a:graphic>
          <a:graphicData uri="http://schemas.openxmlformats.org/presentationml/2006/ole">
            <mc:AlternateContent xmlns:mc="http://schemas.openxmlformats.org/markup-compatibility/2006">
              <mc:Choice xmlns:v="urn:schemas-microsoft-com:vml" Requires="v">
                <p:oleObj name="Worksheet" r:id="rId2" imgW="13335000" imgH="7000875" progId="Excel.Sheet.12">
                  <p:embed/>
                </p:oleObj>
              </mc:Choice>
              <mc:Fallback>
                <p:oleObj name="Worksheet" r:id="rId2" imgW="13335000" imgH="7000875" progId="Excel.Sheet.12">
                  <p:embed/>
                  <p:pic>
                    <p:nvPicPr>
                      <p:cNvPr id="0" name=""/>
                      <p:cNvPicPr/>
                      <p:nvPr/>
                    </p:nvPicPr>
                    <p:blipFill>
                      <a:blip r:embed="rId3"/>
                      <a:stretch>
                        <a:fillRect/>
                      </a:stretch>
                    </p:blipFill>
                    <p:spPr>
                      <a:xfrm>
                        <a:off x="1206230" y="1293812"/>
                        <a:ext cx="8953770" cy="4931889"/>
                      </a:xfrm>
                      <a:prstGeom prst="rect">
                        <a:avLst/>
                      </a:prstGeom>
                    </p:spPr>
                  </p:pic>
                </p:oleObj>
              </mc:Fallback>
            </mc:AlternateContent>
          </a:graphicData>
        </a:graphic>
      </p:graphicFrame>
    </p:spTree>
    <p:extLst>
      <p:ext uri="{BB962C8B-B14F-4D97-AF65-F5344CB8AC3E}">
        <p14:creationId xmlns:p14="http://schemas.microsoft.com/office/powerpoint/2010/main" val="184582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SCR – THE BENEFITS</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422094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79AD7-2522-4D54-B21C-6F8CD7CE356D}"/>
              </a:ext>
            </a:extLst>
          </p:cNvPr>
          <p:cNvSpPr>
            <a:spLocks noGrp="1"/>
          </p:cNvSpPr>
          <p:nvPr>
            <p:ph type="title"/>
          </p:nvPr>
        </p:nvSpPr>
        <p:spPr>
          <a:xfrm>
            <a:off x="381887" y="415306"/>
            <a:ext cx="9347200" cy="317061"/>
          </a:xfrm>
        </p:spPr>
        <p:txBody>
          <a:bodyPr>
            <a:normAutofit fontScale="90000"/>
          </a:bodyPr>
          <a:lstStyle/>
          <a:p>
            <a:r>
              <a:rPr lang="en-GB" sz="2667" dirty="0"/>
              <a:t>Record growth- charts</a:t>
            </a:r>
          </a:p>
        </p:txBody>
      </p:sp>
      <p:sp>
        <p:nvSpPr>
          <p:cNvPr id="4" name="Slide Number Placeholder 3">
            <a:extLst>
              <a:ext uri="{FF2B5EF4-FFF2-40B4-BE49-F238E27FC236}">
                <a16:creationId xmlns:a16="http://schemas.microsoft.com/office/drawing/2014/main" id="{FD7BA32B-BB37-4B93-818F-8362432580EE}"/>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17</a:t>
            </a:fld>
            <a:endParaRPr lang="en-US" altLang="fr-FR" dirty="0">
              <a:solidFill>
                <a:prstClr val="white"/>
              </a:solidFill>
            </a:endParaRPr>
          </a:p>
        </p:txBody>
      </p:sp>
      <p:graphicFrame>
        <p:nvGraphicFramePr>
          <p:cNvPr id="2" name="Chart 1">
            <a:extLst>
              <a:ext uri="{FF2B5EF4-FFF2-40B4-BE49-F238E27FC236}">
                <a16:creationId xmlns:a16="http://schemas.microsoft.com/office/drawing/2014/main" id="{597F9A6A-4BA7-4A4A-BE52-2AFF0BDC502B}"/>
              </a:ext>
            </a:extLst>
          </p:cNvPr>
          <p:cNvGraphicFramePr>
            <a:graphicFrameLocks/>
          </p:cNvGraphicFramePr>
          <p:nvPr/>
        </p:nvGraphicFramePr>
        <p:xfrm>
          <a:off x="730250" y="1393372"/>
          <a:ext cx="10731500" cy="4823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227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63AF9-EBDE-404B-A8BE-D3AFEEBF9745}"/>
              </a:ext>
            </a:extLst>
          </p:cNvPr>
          <p:cNvSpPr>
            <a:spLocks noGrp="1"/>
          </p:cNvSpPr>
          <p:nvPr>
            <p:ph type="title"/>
          </p:nvPr>
        </p:nvSpPr>
        <p:spPr>
          <a:xfrm>
            <a:off x="266813" y="354419"/>
            <a:ext cx="11202172" cy="691215"/>
          </a:xfrm>
        </p:spPr>
        <p:txBody>
          <a:bodyPr>
            <a:normAutofit fontScale="90000"/>
          </a:bodyPr>
          <a:lstStyle/>
          <a:p>
            <a:r>
              <a:rPr lang="en-GB" sz="2667" dirty="0"/>
              <a:t>How we compare nationally (weighted per head population)</a:t>
            </a:r>
            <a:br>
              <a:rPr lang="en-GB" sz="2667" dirty="0"/>
            </a:br>
            <a:endParaRPr lang="en-GB" sz="2667" dirty="0"/>
          </a:p>
        </p:txBody>
      </p:sp>
      <p:sp>
        <p:nvSpPr>
          <p:cNvPr id="4" name="Slide Number Placeholder 3">
            <a:extLst>
              <a:ext uri="{FF2B5EF4-FFF2-40B4-BE49-F238E27FC236}">
                <a16:creationId xmlns:a16="http://schemas.microsoft.com/office/drawing/2014/main" id="{41008C2D-4424-44F1-B96B-BC89B2A68D12}"/>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18</a:t>
            </a:fld>
            <a:endParaRPr lang="en-US" altLang="fr-FR" dirty="0">
              <a:solidFill>
                <a:prstClr val="white"/>
              </a:solidFill>
            </a:endParaRPr>
          </a:p>
        </p:txBody>
      </p:sp>
      <p:pic>
        <p:nvPicPr>
          <p:cNvPr id="6" name="Picture 4" descr="Chart, bar chart&#10;&#10;Description automatically generated">
            <a:extLst>
              <a:ext uri="{FF2B5EF4-FFF2-40B4-BE49-F238E27FC236}">
                <a16:creationId xmlns:a16="http://schemas.microsoft.com/office/drawing/2014/main" id="{D67D9D4F-D9AF-020B-2A56-C6A646D1C285}"/>
              </a:ext>
            </a:extLst>
          </p:cNvPr>
          <p:cNvPicPr>
            <a:picLocks noChangeAspect="1"/>
          </p:cNvPicPr>
          <p:nvPr/>
        </p:nvPicPr>
        <p:blipFill>
          <a:blip r:embed="rId2"/>
          <a:stretch>
            <a:fillRect/>
          </a:stretch>
        </p:blipFill>
        <p:spPr>
          <a:xfrm>
            <a:off x="921829" y="824939"/>
            <a:ext cx="9873463" cy="5923336"/>
          </a:xfrm>
          <a:prstGeom prst="rect">
            <a:avLst/>
          </a:prstGeom>
        </p:spPr>
      </p:pic>
    </p:spTree>
    <p:extLst>
      <p:ext uri="{BB962C8B-B14F-4D97-AF65-F5344CB8AC3E}">
        <p14:creationId xmlns:p14="http://schemas.microsoft.com/office/powerpoint/2010/main" val="253356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sp>
        <p:nvSpPr>
          <p:cNvPr id="2" name="TextBox 2"/>
          <p:cNvSpPr txBox="1"/>
          <p:nvPr/>
        </p:nvSpPr>
        <p:spPr>
          <a:xfrm>
            <a:off x="5255141" y="426752"/>
            <a:ext cx="1681718" cy="233205"/>
          </a:xfrm>
          <a:prstGeom prst="rect">
            <a:avLst/>
          </a:prstGeom>
        </p:spPr>
        <p:txBody>
          <a:bodyPr lIns="0" tIns="0" rIns="0" bIns="0" rtlCol="0" anchor="t">
            <a:spAutoFit/>
          </a:bodyPr>
          <a:lstStyle/>
          <a:p>
            <a:pPr algn="ctr" defTabSz="857250">
              <a:lnSpc>
                <a:spcPts val="1958"/>
              </a:lnSpc>
              <a:spcBef>
                <a:spcPct val="0"/>
              </a:spcBef>
            </a:pPr>
            <a:r>
              <a:rPr lang="en-US" sz="1399">
                <a:solidFill>
                  <a:srgbClr val="FFFFFF"/>
                </a:solidFill>
                <a:latin typeface="Roboto Bold"/>
              </a:rPr>
              <a:t>February 2023</a:t>
            </a:r>
          </a:p>
        </p:txBody>
      </p:sp>
      <p:sp>
        <p:nvSpPr>
          <p:cNvPr id="3" name="TextBox 3"/>
          <p:cNvSpPr txBox="1"/>
          <p:nvPr/>
        </p:nvSpPr>
        <p:spPr>
          <a:xfrm>
            <a:off x="2139339" y="306201"/>
            <a:ext cx="938509" cy="493725"/>
          </a:xfrm>
          <a:prstGeom prst="rect">
            <a:avLst/>
          </a:prstGeom>
        </p:spPr>
        <p:txBody>
          <a:bodyPr lIns="0" tIns="0" rIns="0" bIns="0" rtlCol="0" anchor="t">
            <a:spAutoFit/>
          </a:bodyPr>
          <a:lstStyle/>
          <a:p>
            <a:pPr defTabSz="857250">
              <a:lnSpc>
                <a:spcPts val="1958"/>
              </a:lnSpc>
              <a:spcBef>
                <a:spcPct val="0"/>
              </a:spcBef>
            </a:pPr>
            <a:r>
              <a:rPr lang="en-US" sz="1399">
                <a:solidFill>
                  <a:srgbClr val="FFFFFF"/>
                </a:solidFill>
                <a:latin typeface="Roboto"/>
              </a:rPr>
              <a:t>Number of Views</a:t>
            </a:r>
          </a:p>
        </p:txBody>
      </p:sp>
      <p:sp>
        <p:nvSpPr>
          <p:cNvPr id="4" name="TextBox 4"/>
          <p:cNvSpPr txBox="1"/>
          <p:nvPr/>
        </p:nvSpPr>
        <p:spPr>
          <a:xfrm>
            <a:off x="2139340" y="4983077"/>
            <a:ext cx="2852223" cy="1755994"/>
          </a:xfrm>
          <a:prstGeom prst="rect">
            <a:avLst/>
          </a:prstGeom>
        </p:spPr>
        <p:txBody>
          <a:bodyPr lIns="0" tIns="0" rIns="0" bIns="0" rtlCol="0" anchor="t">
            <a:spAutoFit/>
          </a:bodyPr>
          <a:lstStyle/>
          <a:p>
            <a:pPr defTabSz="857250">
              <a:lnSpc>
                <a:spcPts val="4724"/>
              </a:lnSpc>
              <a:spcBef>
                <a:spcPct val="0"/>
              </a:spcBef>
            </a:pPr>
            <a:r>
              <a:rPr lang="en-US" sz="3374" dirty="0">
                <a:solidFill>
                  <a:srgbClr val="FFFFFF"/>
                </a:solidFill>
                <a:latin typeface="Roboto Bold"/>
              </a:rPr>
              <a:t>Monthly Consumption Report</a:t>
            </a:r>
          </a:p>
        </p:txBody>
      </p:sp>
      <p:grpSp>
        <p:nvGrpSpPr>
          <p:cNvPr id="5" name="Group 5"/>
          <p:cNvGrpSpPr/>
          <p:nvPr/>
        </p:nvGrpSpPr>
        <p:grpSpPr>
          <a:xfrm>
            <a:off x="2120567" y="1036606"/>
            <a:ext cx="7950867" cy="4119404"/>
            <a:chOff x="0" y="-28575"/>
            <a:chExt cx="11307900" cy="5858709"/>
          </a:xfrm>
        </p:grpSpPr>
        <p:sp>
          <p:nvSpPr>
            <p:cNvPr id="6" name="TextBox 6"/>
            <p:cNvSpPr txBox="1"/>
            <p:nvPr/>
          </p:nvSpPr>
          <p:spPr>
            <a:xfrm rot="18900000">
              <a:off x="940641" y="5055721"/>
              <a:ext cx="509757"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UHMB</a:t>
              </a:r>
            </a:p>
          </p:txBody>
        </p:sp>
        <p:sp>
          <p:nvSpPr>
            <p:cNvPr id="7" name="TextBox 7"/>
            <p:cNvSpPr txBox="1"/>
            <p:nvPr/>
          </p:nvSpPr>
          <p:spPr>
            <a:xfrm rot="18900000">
              <a:off x="2263380" y="4997383"/>
              <a:ext cx="344751"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BTH</a:t>
              </a:r>
            </a:p>
          </p:txBody>
        </p:sp>
        <p:sp>
          <p:nvSpPr>
            <p:cNvPr id="8" name="TextBox 8"/>
            <p:cNvSpPr txBox="1"/>
            <p:nvPr/>
          </p:nvSpPr>
          <p:spPr>
            <a:xfrm rot="18900000">
              <a:off x="3458112" y="4992067"/>
              <a:ext cx="329715"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LTH</a:t>
              </a:r>
            </a:p>
          </p:txBody>
        </p:sp>
        <p:sp>
          <p:nvSpPr>
            <p:cNvPr id="9" name="TextBox 9"/>
            <p:cNvSpPr txBox="1"/>
            <p:nvPr/>
          </p:nvSpPr>
          <p:spPr>
            <a:xfrm rot="18900000">
              <a:off x="4474936" y="4932773"/>
              <a:ext cx="523110" cy="49189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LSCFT</a:t>
              </a:r>
            </a:p>
          </p:txBody>
        </p:sp>
        <p:sp>
          <p:nvSpPr>
            <p:cNvPr id="10" name="TextBox 10"/>
            <p:cNvSpPr txBox="1"/>
            <p:nvPr/>
          </p:nvSpPr>
          <p:spPr>
            <a:xfrm rot="18900000">
              <a:off x="5823088" y="4991576"/>
              <a:ext cx="328331"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LCC</a:t>
              </a:r>
            </a:p>
          </p:txBody>
        </p:sp>
        <p:sp>
          <p:nvSpPr>
            <p:cNvPr id="11" name="TextBox 11"/>
            <p:cNvSpPr txBox="1"/>
            <p:nvPr/>
          </p:nvSpPr>
          <p:spPr>
            <a:xfrm rot="18900000">
              <a:off x="6995532" y="4995493"/>
              <a:ext cx="339409"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S&amp;O</a:t>
              </a:r>
            </a:p>
          </p:txBody>
        </p:sp>
        <p:sp>
          <p:nvSpPr>
            <p:cNvPr id="12" name="TextBox 12"/>
            <p:cNvSpPr txBox="1"/>
            <p:nvPr/>
          </p:nvSpPr>
          <p:spPr>
            <a:xfrm rot="18900000">
              <a:off x="8099155" y="4900245"/>
              <a:ext cx="431113" cy="49189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ELHT</a:t>
              </a:r>
            </a:p>
          </p:txBody>
        </p:sp>
        <p:sp>
          <p:nvSpPr>
            <p:cNvPr id="13" name="TextBox 13"/>
            <p:cNvSpPr txBox="1"/>
            <p:nvPr/>
          </p:nvSpPr>
          <p:spPr>
            <a:xfrm rot="18900000">
              <a:off x="8473580" y="5234712"/>
              <a:ext cx="1377125" cy="49189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PRIMROSE BANK</a:t>
              </a:r>
            </a:p>
          </p:txBody>
        </p:sp>
        <p:sp>
          <p:nvSpPr>
            <p:cNvPr id="14" name="TextBox 14"/>
            <p:cNvSpPr txBox="1"/>
            <p:nvPr/>
          </p:nvSpPr>
          <p:spPr>
            <a:xfrm rot="18900000">
              <a:off x="9405544" y="5338238"/>
              <a:ext cx="1669941" cy="491896"/>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CHANGE GROW LIVE</a:t>
              </a:r>
            </a:p>
          </p:txBody>
        </p:sp>
        <p:grpSp>
          <p:nvGrpSpPr>
            <p:cNvPr id="15" name="Group 15"/>
            <p:cNvGrpSpPr>
              <a:grpSpLocks noChangeAspect="1"/>
            </p:cNvGrpSpPr>
            <p:nvPr/>
          </p:nvGrpSpPr>
          <p:grpSpPr>
            <a:xfrm>
              <a:off x="769617" y="105614"/>
              <a:ext cx="10538283" cy="4703429"/>
              <a:chOff x="0" y="0"/>
              <a:chExt cx="21139309" cy="9434862"/>
            </a:xfrm>
          </p:grpSpPr>
          <p:sp>
            <p:nvSpPr>
              <p:cNvPr id="16" name="Freeform 16"/>
              <p:cNvSpPr/>
              <p:nvPr/>
            </p:nvSpPr>
            <p:spPr>
              <a:xfrm>
                <a:off x="0" y="-6350"/>
                <a:ext cx="21139310" cy="12700"/>
              </a:xfrm>
              <a:custGeom>
                <a:avLst/>
                <a:gdLst/>
                <a:ahLst/>
                <a:cxnLst/>
                <a:rect l="l" t="t" r="r" b="b"/>
                <a:pathLst>
                  <a:path w="21139310" h="12700">
                    <a:moveTo>
                      <a:pt x="0" y="0"/>
                    </a:moveTo>
                    <a:lnTo>
                      <a:pt x="21139310" y="0"/>
                    </a:lnTo>
                    <a:lnTo>
                      <a:pt x="21139310" y="12700"/>
                    </a:lnTo>
                    <a:lnTo>
                      <a:pt x="0" y="12700"/>
                    </a:lnTo>
                    <a:close/>
                  </a:path>
                </a:pathLst>
              </a:custGeom>
              <a:solidFill>
                <a:srgbClr val="FAEEE7">
                  <a:alpha val="24706"/>
                </a:srgbClr>
              </a:solidFill>
            </p:spPr>
          </p:sp>
          <p:sp>
            <p:nvSpPr>
              <p:cNvPr id="17" name="Freeform 17"/>
              <p:cNvSpPr/>
              <p:nvPr/>
            </p:nvSpPr>
            <p:spPr>
              <a:xfrm>
                <a:off x="0" y="1880622"/>
                <a:ext cx="21139310" cy="12700"/>
              </a:xfrm>
              <a:custGeom>
                <a:avLst/>
                <a:gdLst/>
                <a:ahLst/>
                <a:cxnLst/>
                <a:rect l="l" t="t" r="r" b="b"/>
                <a:pathLst>
                  <a:path w="21139310" h="12700">
                    <a:moveTo>
                      <a:pt x="0" y="0"/>
                    </a:moveTo>
                    <a:lnTo>
                      <a:pt x="21139310" y="0"/>
                    </a:lnTo>
                    <a:lnTo>
                      <a:pt x="21139310" y="12700"/>
                    </a:lnTo>
                    <a:lnTo>
                      <a:pt x="0" y="12700"/>
                    </a:lnTo>
                    <a:close/>
                  </a:path>
                </a:pathLst>
              </a:custGeom>
              <a:solidFill>
                <a:srgbClr val="FAEEE7">
                  <a:alpha val="24706"/>
                </a:srgbClr>
              </a:solidFill>
            </p:spPr>
          </p:sp>
          <p:sp>
            <p:nvSpPr>
              <p:cNvPr id="18" name="Freeform 18"/>
              <p:cNvSpPr/>
              <p:nvPr/>
            </p:nvSpPr>
            <p:spPr>
              <a:xfrm>
                <a:off x="0" y="3767595"/>
                <a:ext cx="21139310" cy="12700"/>
              </a:xfrm>
              <a:custGeom>
                <a:avLst/>
                <a:gdLst/>
                <a:ahLst/>
                <a:cxnLst/>
                <a:rect l="l" t="t" r="r" b="b"/>
                <a:pathLst>
                  <a:path w="21139310" h="12700">
                    <a:moveTo>
                      <a:pt x="0" y="0"/>
                    </a:moveTo>
                    <a:lnTo>
                      <a:pt x="21139310" y="0"/>
                    </a:lnTo>
                    <a:lnTo>
                      <a:pt x="21139310" y="12700"/>
                    </a:lnTo>
                    <a:lnTo>
                      <a:pt x="0" y="12700"/>
                    </a:lnTo>
                    <a:close/>
                  </a:path>
                </a:pathLst>
              </a:custGeom>
              <a:solidFill>
                <a:srgbClr val="FAEEE7">
                  <a:alpha val="24706"/>
                </a:srgbClr>
              </a:solidFill>
            </p:spPr>
          </p:sp>
          <p:sp>
            <p:nvSpPr>
              <p:cNvPr id="19" name="Freeform 19"/>
              <p:cNvSpPr/>
              <p:nvPr/>
            </p:nvSpPr>
            <p:spPr>
              <a:xfrm>
                <a:off x="0" y="5654567"/>
                <a:ext cx="21139310" cy="12700"/>
              </a:xfrm>
              <a:custGeom>
                <a:avLst/>
                <a:gdLst/>
                <a:ahLst/>
                <a:cxnLst/>
                <a:rect l="l" t="t" r="r" b="b"/>
                <a:pathLst>
                  <a:path w="21139310" h="12700">
                    <a:moveTo>
                      <a:pt x="0" y="0"/>
                    </a:moveTo>
                    <a:lnTo>
                      <a:pt x="21139310" y="0"/>
                    </a:lnTo>
                    <a:lnTo>
                      <a:pt x="21139310" y="12700"/>
                    </a:lnTo>
                    <a:lnTo>
                      <a:pt x="0" y="12700"/>
                    </a:lnTo>
                    <a:close/>
                  </a:path>
                </a:pathLst>
              </a:custGeom>
              <a:solidFill>
                <a:srgbClr val="FAEEE7">
                  <a:alpha val="24706"/>
                </a:srgbClr>
              </a:solidFill>
            </p:spPr>
          </p:sp>
          <p:sp>
            <p:nvSpPr>
              <p:cNvPr id="20" name="Freeform 20"/>
              <p:cNvSpPr/>
              <p:nvPr/>
            </p:nvSpPr>
            <p:spPr>
              <a:xfrm>
                <a:off x="0" y="7541540"/>
                <a:ext cx="21139310" cy="12700"/>
              </a:xfrm>
              <a:custGeom>
                <a:avLst/>
                <a:gdLst/>
                <a:ahLst/>
                <a:cxnLst/>
                <a:rect l="l" t="t" r="r" b="b"/>
                <a:pathLst>
                  <a:path w="21139310" h="12700">
                    <a:moveTo>
                      <a:pt x="0" y="0"/>
                    </a:moveTo>
                    <a:lnTo>
                      <a:pt x="21139310" y="0"/>
                    </a:lnTo>
                    <a:lnTo>
                      <a:pt x="21139310" y="12700"/>
                    </a:lnTo>
                    <a:lnTo>
                      <a:pt x="0" y="12700"/>
                    </a:lnTo>
                    <a:close/>
                  </a:path>
                </a:pathLst>
              </a:custGeom>
              <a:solidFill>
                <a:srgbClr val="FAEEE7">
                  <a:alpha val="24706"/>
                </a:srgbClr>
              </a:solidFill>
            </p:spPr>
          </p:sp>
          <p:sp>
            <p:nvSpPr>
              <p:cNvPr id="21" name="Freeform 21"/>
              <p:cNvSpPr/>
              <p:nvPr/>
            </p:nvSpPr>
            <p:spPr>
              <a:xfrm>
                <a:off x="0" y="9428512"/>
                <a:ext cx="21139310" cy="12700"/>
              </a:xfrm>
              <a:custGeom>
                <a:avLst/>
                <a:gdLst/>
                <a:ahLst/>
                <a:cxnLst/>
                <a:rect l="l" t="t" r="r" b="b"/>
                <a:pathLst>
                  <a:path w="21139310" h="12700">
                    <a:moveTo>
                      <a:pt x="0" y="0"/>
                    </a:moveTo>
                    <a:lnTo>
                      <a:pt x="21139310" y="0"/>
                    </a:lnTo>
                    <a:lnTo>
                      <a:pt x="21139310" y="12700"/>
                    </a:lnTo>
                    <a:lnTo>
                      <a:pt x="0" y="12700"/>
                    </a:lnTo>
                    <a:close/>
                  </a:path>
                </a:pathLst>
              </a:custGeom>
              <a:solidFill>
                <a:srgbClr val="FAEEE7">
                  <a:alpha val="60000"/>
                </a:srgbClr>
              </a:solidFill>
            </p:spPr>
          </p:sp>
        </p:grpSp>
        <p:sp>
          <p:nvSpPr>
            <p:cNvPr id="22" name="TextBox 22"/>
            <p:cNvSpPr txBox="1"/>
            <p:nvPr/>
          </p:nvSpPr>
          <p:spPr>
            <a:xfrm>
              <a:off x="0" y="-28575"/>
              <a:ext cx="68040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125,000 </a:t>
              </a:r>
            </a:p>
          </p:txBody>
        </p:sp>
        <p:sp>
          <p:nvSpPr>
            <p:cNvPr id="23" name="TextBox 23"/>
            <p:cNvSpPr txBox="1"/>
            <p:nvPr/>
          </p:nvSpPr>
          <p:spPr>
            <a:xfrm>
              <a:off x="0" y="912111"/>
              <a:ext cx="68040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100,000 </a:t>
              </a:r>
            </a:p>
          </p:txBody>
        </p:sp>
        <p:sp>
          <p:nvSpPr>
            <p:cNvPr id="24" name="TextBox 24"/>
            <p:cNvSpPr txBox="1"/>
            <p:nvPr/>
          </p:nvSpPr>
          <p:spPr>
            <a:xfrm>
              <a:off x="100211" y="1852796"/>
              <a:ext cx="58019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75,000 </a:t>
              </a:r>
            </a:p>
          </p:txBody>
        </p:sp>
        <p:sp>
          <p:nvSpPr>
            <p:cNvPr id="25" name="TextBox 25"/>
            <p:cNvSpPr txBox="1"/>
            <p:nvPr/>
          </p:nvSpPr>
          <p:spPr>
            <a:xfrm>
              <a:off x="100211" y="2793484"/>
              <a:ext cx="58019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50,000 </a:t>
              </a:r>
            </a:p>
          </p:txBody>
        </p:sp>
        <p:sp>
          <p:nvSpPr>
            <p:cNvPr id="26" name="TextBox 26"/>
            <p:cNvSpPr txBox="1"/>
            <p:nvPr/>
          </p:nvSpPr>
          <p:spPr>
            <a:xfrm>
              <a:off x="100211" y="3734169"/>
              <a:ext cx="58019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25,000 </a:t>
              </a:r>
            </a:p>
          </p:txBody>
        </p:sp>
        <p:sp>
          <p:nvSpPr>
            <p:cNvPr id="27" name="TextBox 27"/>
            <p:cNvSpPr txBox="1"/>
            <p:nvPr/>
          </p:nvSpPr>
          <p:spPr>
            <a:xfrm>
              <a:off x="535972" y="4674854"/>
              <a:ext cx="144430"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0 </a:t>
              </a:r>
            </a:p>
          </p:txBody>
        </p:sp>
        <p:grpSp>
          <p:nvGrpSpPr>
            <p:cNvPr id="28" name="Group 28"/>
            <p:cNvGrpSpPr>
              <a:grpSpLocks noChangeAspect="1"/>
            </p:cNvGrpSpPr>
            <p:nvPr/>
          </p:nvGrpSpPr>
          <p:grpSpPr>
            <a:xfrm>
              <a:off x="769617" y="583515"/>
              <a:ext cx="10538283" cy="4225528"/>
              <a:chOff x="0" y="958648"/>
              <a:chExt cx="21139309" cy="8476215"/>
            </a:xfrm>
          </p:grpSpPr>
          <p:sp>
            <p:nvSpPr>
              <p:cNvPr id="29" name="Freeform 29"/>
              <p:cNvSpPr/>
              <p:nvPr/>
            </p:nvSpPr>
            <p:spPr>
              <a:xfrm>
                <a:off x="0" y="8716595"/>
                <a:ext cx="2172652" cy="718267"/>
              </a:xfrm>
              <a:custGeom>
                <a:avLst/>
                <a:gdLst/>
                <a:ahLst/>
                <a:cxnLst/>
                <a:rect l="l" t="t" r="r" b="b"/>
                <a:pathLst>
                  <a:path w="2172652" h="718267">
                    <a:moveTo>
                      <a:pt x="0" y="718267"/>
                    </a:moveTo>
                    <a:lnTo>
                      <a:pt x="0" y="173813"/>
                    </a:lnTo>
                    <a:cubicBezTo>
                      <a:pt x="0" y="127715"/>
                      <a:pt x="18312" y="83505"/>
                      <a:pt x="50908" y="50909"/>
                    </a:cubicBezTo>
                    <a:cubicBezTo>
                      <a:pt x="83504" y="18312"/>
                      <a:pt x="127714" y="0"/>
                      <a:pt x="173812" y="0"/>
                    </a:cubicBezTo>
                    <a:lnTo>
                      <a:pt x="1998839" y="0"/>
                    </a:lnTo>
                    <a:cubicBezTo>
                      <a:pt x="2044937" y="0"/>
                      <a:pt x="2089147" y="18312"/>
                      <a:pt x="2121743" y="50909"/>
                    </a:cubicBezTo>
                    <a:cubicBezTo>
                      <a:pt x="2154339" y="83505"/>
                      <a:pt x="2172651" y="127715"/>
                      <a:pt x="2172651" y="173813"/>
                    </a:cubicBezTo>
                    <a:lnTo>
                      <a:pt x="2172651" y="718267"/>
                    </a:lnTo>
                    <a:close/>
                  </a:path>
                </a:pathLst>
              </a:custGeom>
              <a:solidFill>
                <a:srgbClr val="7ED957"/>
              </a:solidFill>
            </p:spPr>
          </p:sp>
          <p:sp>
            <p:nvSpPr>
              <p:cNvPr id="30" name="Freeform 30"/>
              <p:cNvSpPr/>
              <p:nvPr/>
            </p:nvSpPr>
            <p:spPr>
              <a:xfrm>
                <a:off x="2370832" y="958648"/>
                <a:ext cx="2172651" cy="8476214"/>
              </a:xfrm>
              <a:custGeom>
                <a:avLst/>
                <a:gdLst/>
                <a:ahLst/>
                <a:cxnLst/>
                <a:rect l="l" t="t" r="r" b="b"/>
                <a:pathLst>
                  <a:path w="2172651" h="8476214">
                    <a:moveTo>
                      <a:pt x="0" y="8476214"/>
                    </a:moveTo>
                    <a:lnTo>
                      <a:pt x="0" y="173812"/>
                    </a:lnTo>
                    <a:cubicBezTo>
                      <a:pt x="0" y="127714"/>
                      <a:pt x="18312" y="83504"/>
                      <a:pt x="50909" y="50908"/>
                    </a:cubicBezTo>
                    <a:cubicBezTo>
                      <a:pt x="83505" y="18312"/>
                      <a:pt x="127715" y="0"/>
                      <a:pt x="173812" y="0"/>
                    </a:cubicBezTo>
                    <a:lnTo>
                      <a:pt x="1998839" y="0"/>
                    </a:lnTo>
                    <a:cubicBezTo>
                      <a:pt x="2044937" y="0"/>
                      <a:pt x="2089147" y="18312"/>
                      <a:pt x="2121743" y="50908"/>
                    </a:cubicBezTo>
                    <a:cubicBezTo>
                      <a:pt x="2154339" y="83504"/>
                      <a:pt x="2172652" y="127714"/>
                      <a:pt x="2172652" y="173812"/>
                    </a:cubicBezTo>
                    <a:lnTo>
                      <a:pt x="2172652" y="8476214"/>
                    </a:lnTo>
                    <a:close/>
                  </a:path>
                </a:pathLst>
              </a:custGeom>
              <a:solidFill>
                <a:srgbClr val="7ED957"/>
              </a:solidFill>
            </p:spPr>
          </p:sp>
          <p:sp>
            <p:nvSpPr>
              <p:cNvPr id="31" name="Freeform 31"/>
              <p:cNvSpPr/>
              <p:nvPr/>
            </p:nvSpPr>
            <p:spPr>
              <a:xfrm>
                <a:off x="4741664" y="1774423"/>
                <a:ext cx="2172651" cy="7660439"/>
              </a:xfrm>
              <a:custGeom>
                <a:avLst/>
                <a:gdLst/>
                <a:ahLst/>
                <a:cxnLst/>
                <a:rect l="l" t="t" r="r" b="b"/>
                <a:pathLst>
                  <a:path w="2172651" h="7660439">
                    <a:moveTo>
                      <a:pt x="0" y="7660439"/>
                    </a:moveTo>
                    <a:lnTo>
                      <a:pt x="0" y="173813"/>
                    </a:lnTo>
                    <a:cubicBezTo>
                      <a:pt x="0" y="127715"/>
                      <a:pt x="18313" y="83505"/>
                      <a:pt x="50909" y="50909"/>
                    </a:cubicBezTo>
                    <a:cubicBezTo>
                      <a:pt x="83505" y="18313"/>
                      <a:pt x="127715" y="1"/>
                      <a:pt x="173813" y="1"/>
                    </a:cubicBezTo>
                    <a:lnTo>
                      <a:pt x="1998839" y="1"/>
                    </a:lnTo>
                    <a:cubicBezTo>
                      <a:pt x="2044937" y="0"/>
                      <a:pt x="2089147" y="18313"/>
                      <a:pt x="2121743" y="50909"/>
                    </a:cubicBezTo>
                    <a:cubicBezTo>
                      <a:pt x="2154340" y="83505"/>
                      <a:pt x="2172652" y="127715"/>
                      <a:pt x="2172652" y="173813"/>
                    </a:cubicBezTo>
                    <a:lnTo>
                      <a:pt x="2172652" y="7660439"/>
                    </a:lnTo>
                    <a:close/>
                  </a:path>
                </a:pathLst>
              </a:custGeom>
              <a:solidFill>
                <a:srgbClr val="7ED957"/>
              </a:solidFill>
            </p:spPr>
          </p:sp>
          <p:sp>
            <p:nvSpPr>
              <p:cNvPr id="32" name="Freeform 32"/>
              <p:cNvSpPr/>
              <p:nvPr/>
            </p:nvSpPr>
            <p:spPr>
              <a:xfrm>
                <a:off x="7112497" y="3726081"/>
                <a:ext cx="2172651" cy="5708781"/>
              </a:xfrm>
              <a:custGeom>
                <a:avLst/>
                <a:gdLst/>
                <a:ahLst/>
                <a:cxnLst/>
                <a:rect l="l" t="t" r="r" b="b"/>
                <a:pathLst>
                  <a:path w="2172651" h="5708781">
                    <a:moveTo>
                      <a:pt x="0" y="5708781"/>
                    </a:moveTo>
                    <a:lnTo>
                      <a:pt x="0" y="173813"/>
                    </a:lnTo>
                    <a:cubicBezTo>
                      <a:pt x="0" y="77819"/>
                      <a:pt x="77818" y="0"/>
                      <a:pt x="173812" y="0"/>
                    </a:cubicBezTo>
                    <a:lnTo>
                      <a:pt x="1998839" y="0"/>
                    </a:lnTo>
                    <a:cubicBezTo>
                      <a:pt x="2094832" y="0"/>
                      <a:pt x="2172651" y="77819"/>
                      <a:pt x="2172651" y="173813"/>
                    </a:cubicBezTo>
                    <a:lnTo>
                      <a:pt x="2172651" y="5708781"/>
                    </a:lnTo>
                    <a:close/>
                  </a:path>
                </a:pathLst>
              </a:custGeom>
              <a:solidFill>
                <a:srgbClr val="7ED957"/>
              </a:solidFill>
            </p:spPr>
          </p:sp>
          <p:sp>
            <p:nvSpPr>
              <p:cNvPr id="33" name="Freeform 33"/>
              <p:cNvSpPr/>
              <p:nvPr/>
            </p:nvSpPr>
            <p:spPr>
              <a:xfrm>
                <a:off x="9483329" y="9339372"/>
                <a:ext cx="2172651" cy="95490"/>
              </a:xfrm>
              <a:custGeom>
                <a:avLst/>
                <a:gdLst/>
                <a:ahLst/>
                <a:cxnLst/>
                <a:rect l="l" t="t" r="r" b="b"/>
                <a:pathLst>
                  <a:path w="2172651" h="95490">
                    <a:moveTo>
                      <a:pt x="0" y="95490"/>
                    </a:moveTo>
                    <a:lnTo>
                      <a:pt x="0" y="95490"/>
                    </a:lnTo>
                    <a:cubicBezTo>
                      <a:pt x="0" y="42752"/>
                      <a:pt x="42752" y="0"/>
                      <a:pt x="95490" y="0"/>
                    </a:cubicBezTo>
                    <a:lnTo>
                      <a:pt x="2077161" y="0"/>
                    </a:lnTo>
                    <a:cubicBezTo>
                      <a:pt x="2129899" y="0"/>
                      <a:pt x="2172651" y="42752"/>
                      <a:pt x="2172651" y="95490"/>
                    </a:cubicBezTo>
                    <a:lnTo>
                      <a:pt x="2172651" y="95490"/>
                    </a:lnTo>
                    <a:close/>
                  </a:path>
                </a:pathLst>
              </a:custGeom>
              <a:solidFill>
                <a:srgbClr val="7ED957"/>
              </a:solidFill>
            </p:spPr>
          </p:sp>
          <p:sp>
            <p:nvSpPr>
              <p:cNvPr id="34" name="Freeform 34"/>
              <p:cNvSpPr/>
              <p:nvPr/>
            </p:nvSpPr>
            <p:spPr>
              <a:xfrm>
                <a:off x="11854161" y="9266761"/>
                <a:ext cx="2172651" cy="168101"/>
              </a:xfrm>
              <a:custGeom>
                <a:avLst/>
                <a:gdLst/>
                <a:ahLst/>
                <a:cxnLst/>
                <a:rect l="l" t="t" r="r" b="b"/>
                <a:pathLst>
                  <a:path w="2172651" h="168101">
                    <a:moveTo>
                      <a:pt x="0" y="168101"/>
                    </a:moveTo>
                    <a:lnTo>
                      <a:pt x="0" y="168101"/>
                    </a:lnTo>
                    <a:cubicBezTo>
                      <a:pt x="0" y="75262"/>
                      <a:pt x="75262" y="0"/>
                      <a:pt x="168101" y="0"/>
                    </a:cubicBezTo>
                    <a:lnTo>
                      <a:pt x="2004550" y="0"/>
                    </a:lnTo>
                    <a:cubicBezTo>
                      <a:pt x="2097389" y="0"/>
                      <a:pt x="2172651" y="75262"/>
                      <a:pt x="2172651" y="168101"/>
                    </a:cubicBezTo>
                    <a:lnTo>
                      <a:pt x="2172651" y="168101"/>
                    </a:lnTo>
                    <a:close/>
                  </a:path>
                </a:pathLst>
              </a:custGeom>
              <a:solidFill>
                <a:srgbClr val="7ED957"/>
              </a:solidFill>
            </p:spPr>
          </p:sp>
          <p:sp>
            <p:nvSpPr>
              <p:cNvPr id="35" name="Freeform 35"/>
              <p:cNvSpPr/>
              <p:nvPr/>
            </p:nvSpPr>
            <p:spPr>
              <a:xfrm>
                <a:off x="14224994" y="7781941"/>
                <a:ext cx="2172650" cy="1652922"/>
              </a:xfrm>
              <a:custGeom>
                <a:avLst/>
                <a:gdLst/>
                <a:ahLst/>
                <a:cxnLst/>
                <a:rect l="l" t="t" r="r" b="b"/>
                <a:pathLst>
                  <a:path w="2172650" h="1652922">
                    <a:moveTo>
                      <a:pt x="0" y="1652921"/>
                    </a:moveTo>
                    <a:lnTo>
                      <a:pt x="0" y="173811"/>
                    </a:lnTo>
                    <a:cubicBezTo>
                      <a:pt x="0" y="77818"/>
                      <a:pt x="77818" y="0"/>
                      <a:pt x="173811" y="0"/>
                    </a:cubicBezTo>
                    <a:lnTo>
                      <a:pt x="1998839" y="0"/>
                    </a:lnTo>
                    <a:cubicBezTo>
                      <a:pt x="2094832" y="0"/>
                      <a:pt x="2172650" y="77818"/>
                      <a:pt x="2172650" y="173811"/>
                    </a:cubicBezTo>
                    <a:lnTo>
                      <a:pt x="2172650" y="1652921"/>
                    </a:lnTo>
                    <a:close/>
                  </a:path>
                </a:pathLst>
              </a:custGeom>
              <a:solidFill>
                <a:srgbClr val="7ED957"/>
              </a:solidFill>
            </p:spPr>
          </p:sp>
          <p:sp>
            <p:nvSpPr>
              <p:cNvPr id="36" name="Freeform 36"/>
              <p:cNvSpPr/>
              <p:nvPr/>
            </p:nvSpPr>
            <p:spPr>
              <a:xfrm>
                <a:off x="16595826" y="9422161"/>
                <a:ext cx="2172652" cy="12701"/>
              </a:xfrm>
              <a:custGeom>
                <a:avLst/>
                <a:gdLst/>
                <a:ahLst/>
                <a:cxnLst/>
                <a:rect l="l" t="t" r="r" b="b"/>
                <a:pathLst>
                  <a:path w="2172652" h="12701">
                    <a:moveTo>
                      <a:pt x="0" y="12701"/>
                    </a:moveTo>
                    <a:lnTo>
                      <a:pt x="0" y="7559"/>
                    </a:lnTo>
                    <a:cubicBezTo>
                      <a:pt x="0" y="5554"/>
                      <a:pt x="797" y="3632"/>
                      <a:pt x="2214" y="2215"/>
                    </a:cubicBezTo>
                    <a:cubicBezTo>
                      <a:pt x="3631" y="797"/>
                      <a:pt x="5553" y="1"/>
                      <a:pt x="7557" y="1"/>
                    </a:cubicBezTo>
                    <a:lnTo>
                      <a:pt x="2165092" y="1"/>
                    </a:lnTo>
                    <a:cubicBezTo>
                      <a:pt x="2167097" y="0"/>
                      <a:pt x="2169019" y="796"/>
                      <a:pt x="2170438" y="2214"/>
                    </a:cubicBezTo>
                    <a:cubicBezTo>
                      <a:pt x="2171855" y="3632"/>
                      <a:pt x="2172652" y="5554"/>
                      <a:pt x="2172652" y="7559"/>
                    </a:cubicBezTo>
                    <a:lnTo>
                      <a:pt x="2172652" y="12701"/>
                    </a:lnTo>
                    <a:close/>
                  </a:path>
                </a:pathLst>
              </a:custGeom>
              <a:solidFill>
                <a:srgbClr val="7ED957"/>
              </a:solidFill>
            </p:spPr>
          </p:sp>
          <p:sp>
            <p:nvSpPr>
              <p:cNvPr id="37" name="Freeform 37"/>
              <p:cNvSpPr/>
              <p:nvPr/>
            </p:nvSpPr>
            <p:spPr>
              <a:xfrm>
                <a:off x="18966658" y="9232116"/>
                <a:ext cx="2172652" cy="202746"/>
              </a:xfrm>
              <a:custGeom>
                <a:avLst/>
                <a:gdLst/>
                <a:ahLst/>
                <a:cxnLst/>
                <a:rect l="l" t="t" r="r" b="b"/>
                <a:pathLst>
                  <a:path w="2172652" h="202746">
                    <a:moveTo>
                      <a:pt x="0" y="202746"/>
                    </a:moveTo>
                    <a:lnTo>
                      <a:pt x="0" y="173812"/>
                    </a:lnTo>
                    <a:cubicBezTo>
                      <a:pt x="0" y="127714"/>
                      <a:pt x="18312" y="83505"/>
                      <a:pt x="50908" y="50908"/>
                    </a:cubicBezTo>
                    <a:cubicBezTo>
                      <a:pt x="83505" y="18312"/>
                      <a:pt x="127714" y="0"/>
                      <a:pt x="173812" y="0"/>
                    </a:cubicBezTo>
                    <a:lnTo>
                      <a:pt x="1998839" y="0"/>
                    </a:lnTo>
                    <a:cubicBezTo>
                      <a:pt x="2044937" y="0"/>
                      <a:pt x="2089147" y="18312"/>
                      <a:pt x="2121743" y="50908"/>
                    </a:cubicBezTo>
                    <a:cubicBezTo>
                      <a:pt x="2154340" y="83505"/>
                      <a:pt x="2172652" y="127714"/>
                      <a:pt x="2172652" y="173812"/>
                    </a:cubicBezTo>
                    <a:lnTo>
                      <a:pt x="2172652" y="202746"/>
                    </a:lnTo>
                    <a:close/>
                  </a:path>
                </a:pathLst>
              </a:custGeom>
              <a:solidFill>
                <a:srgbClr val="7ED957"/>
              </a:solidFill>
            </p:spPr>
          </p:sp>
        </p:grpSp>
      </p:grpSp>
      <p:sp>
        <p:nvSpPr>
          <p:cNvPr id="38" name="TextBox 38"/>
          <p:cNvSpPr txBox="1"/>
          <p:nvPr/>
        </p:nvSpPr>
        <p:spPr>
          <a:xfrm>
            <a:off x="7014634" y="5729268"/>
            <a:ext cx="3260893" cy="750398"/>
          </a:xfrm>
          <a:prstGeom prst="rect">
            <a:avLst/>
          </a:prstGeom>
        </p:spPr>
        <p:txBody>
          <a:bodyPr lIns="0" tIns="0" rIns="0" bIns="0" rtlCol="0" anchor="t">
            <a:spAutoFit/>
          </a:bodyPr>
          <a:lstStyle/>
          <a:p>
            <a:pPr defTabSz="857250">
              <a:lnSpc>
                <a:spcPts val="1969"/>
              </a:lnSpc>
              <a:spcBef>
                <a:spcPct val="0"/>
              </a:spcBef>
            </a:pPr>
            <a:r>
              <a:rPr lang="en-US" sz="1406" dirty="0">
                <a:solidFill>
                  <a:srgbClr val="FFFFFF"/>
                </a:solidFill>
                <a:latin typeface="Roboto"/>
              </a:rPr>
              <a:t>This data shows monthly utilisation of the L&amp;SC shared care record (records viewed).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SCR Creating a sustainable future - Content </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663099" y="1297222"/>
            <a:ext cx="10961454" cy="369332"/>
          </a:xfrm>
          <a:prstGeom prst="rect">
            <a:avLst/>
          </a:prstGeom>
        </p:spPr>
        <p:txBody>
          <a:bodyPr wrap="square">
            <a:spAutoFit/>
          </a:bodyPr>
          <a:lstStyle/>
          <a:p>
            <a:r>
              <a:rPr lang="en-GB" b="1" dirty="0">
                <a:solidFill>
                  <a:srgbClr val="3C063F"/>
                </a:solidFill>
                <a:latin typeface="Arial" panose="020B0604020202020204" pitchFamily="34" charset="0"/>
                <a:cs typeface="Arial" panose="020B0604020202020204" pitchFamily="34" charset="0"/>
              </a:rPr>
              <a:t>Plan – everyone needs one so you can remind yourself what you were trying to do </a:t>
            </a:r>
            <a:endParaRPr lang="en-GB" dirty="0">
              <a:solidFill>
                <a:srgbClr val="3C063F"/>
              </a:solidFill>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Rectangle 6">
            <a:extLst>
              <a:ext uri="{FF2B5EF4-FFF2-40B4-BE49-F238E27FC236}">
                <a16:creationId xmlns:a16="http://schemas.microsoft.com/office/drawing/2014/main" id="{4228CD3A-CE42-C163-BBCF-A288574221D3}"/>
              </a:ext>
            </a:extLst>
          </p:cNvPr>
          <p:cNvSpPr/>
          <p:nvPr/>
        </p:nvSpPr>
        <p:spPr>
          <a:xfrm>
            <a:off x="731194" y="2106816"/>
            <a:ext cx="10685023" cy="5432256"/>
          </a:xfrm>
          <a:prstGeom prst="rect">
            <a:avLst/>
          </a:prstGeom>
        </p:spPr>
        <p:txBody>
          <a:bodyPr wrap="square">
            <a:spAutoFit/>
          </a:bodyPr>
          <a:lstStyle/>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Who am I ?</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Menti-meter - How much do we know about our own SCR sustainability? 		</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How we deliver the SCR in Lancashire and South Cumbria? </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The finances the real challenge</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The SCR benefits</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Experiences from David, Apira, One South West Programme, Supporting Devon and Cornwall</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Our SCR Provider Partnership approach</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Menti-meter - What will you do next?						</a:t>
            </a:r>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rgbClr val="3C063F"/>
                </a:solidFill>
                <a:latin typeface="Arial" panose="020B0604020202020204" pitchFamily="34" charset="0"/>
                <a:cs typeface="Arial" panose="020B0604020202020204" pitchFamily="34" charset="0"/>
              </a:rPr>
              <a:t>Close – the questions you want to ask?</a:t>
            </a: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endParaRPr lang="en-US" sz="1600" dirty="0"/>
          </a:p>
          <a:p>
            <a:pPr marL="171450" indent="-171450">
              <a:buFont typeface="Arial" panose="020B0604020202020204" pitchFamily="34" charset="0"/>
              <a:buChar char="•"/>
            </a:pPr>
            <a:endParaRPr lang="en-GB" sz="1600" dirty="0">
              <a:solidFill>
                <a:srgbClr val="3C063F"/>
              </a:solidFill>
              <a:latin typeface="Arial" panose="020B0604020202020204" pitchFamily="34" charset="0"/>
              <a:cs typeface="Arial" panose="020B0604020202020204" pitchFamily="34" charset="0"/>
            </a:endParaRPr>
          </a:p>
          <a:p>
            <a:endParaRPr lang="en-GB" sz="1100" dirty="0">
              <a:solidFill>
                <a:srgbClr val="3C06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99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sp>
        <p:nvSpPr>
          <p:cNvPr id="2" name="TextBox 2"/>
          <p:cNvSpPr txBox="1"/>
          <p:nvPr/>
        </p:nvSpPr>
        <p:spPr>
          <a:xfrm>
            <a:off x="5385161" y="547302"/>
            <a:ext cx="1681718" cy="237244"/>
          </a:xfrm>
          <a:prstGeom prst="rect">
            <a:avLst/>
          </a:prstGeom>
        </p:spPr>
        <p:txBody>
          <a:bodyPr lIns="0" tIns="0" rIns="0" bIns="0" rtlCol="0" anchor="t">
            <a:spAutoFit/>
          </a:bodyPr>
          <a:lstStyle/>
          <a:p>
            <a:pPr algn="ctr" defTabSz="857250">
              <a:lnSpc>
                <a:spcPts val="1958"/>
              </a:lnSpc>
              <a:spcBef>
                <a:spcPct val="0"/>
              </a:spcBef>
            </a:pPr>
            <a:r>
              <a:rPr lang="en-US" sz="1399">
                <a:solidFill>
                  <a:srgbClr val="FFFFFF"/>
                </a:solidFill>
                <a:latin typeface="Roboto"/>
              </a:rPr>
              <a:t>February 2023</a:t>
            </a:r>
          </a:p>
        </p:txBody>
      </p:sp>
      <p:grpSp>
        <p:nvGrpSpPr>
          <p:cNvPr id="3" name="Group 3"/>
          <p:cNvGrpSpPr/>
          <p:nvPr/>
        </p:nvGrpSpPr>
        <p:grpSpPr>
          <a:xfrm>
            <a:off x="2056603" y="1190687"/>
            <a:ext cx="8078795" cy="3529178"/>
            <a:chOff x="0" y="-28575"/>
            <a:chExt cx="11489841" cy="5019275"/>
          </a:xfrm>
        </p:grpSpPr>
        <p:sp>
          <p:nvSpPr>
            <p:cNvPr id="4" name="TextBox 4"/>
            <p:cNvSpPr txBox="1"/>
            <p:nvPr/>
          </p:nvSpPr>
          <p:spPr>
            <a:xfrm>
              <a:off x="1506359" y="4498805"/>
              <a:ext cx="509757"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UHMB</a:t>
              </a:r>
            </a:p>
          </p:txBody>
        </p:sp>
        <p:sp>
          <p:nvSpPr>
            <p:cNvPr id="5" name="TextBox 5"/>
            <p:cNvSpPr txBox="1"/>
            <p:nvPr/>
          </p:nvSpPr>
          <p:spPr>
            <a:xfrm>
              <a:off x="3773108" y="4498805"/>
              <a:ext cx="344751"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BTH</a:t>
              </a:r>
            </a:p>
          </p:txBody>
        </p:sp>
        <p:sp>
          <p:nvSpPr>
            <p:cNvPr id="6" name="TextBox 6"/>
            <p:cNvSpPr txBox="1"/>
            <p:nvPr/>
          </p:nvSpPr>
          <p:spPr>
            <a:xfrm>
              <a:off x="5964872" y="4498805"/>
              <a:ext cx="329715" cy="23655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LTH</a:t>
              </a:r>
            </a:p>
          </p:txBody>
        </p:sp>
        <p:sp>
          <p:nvSpPr>
            <p:cNvPr id="7" name="TextBox 7"/>
            <p:cNvSpPr txBox="1"/>
            <p:nvPr/>
          </p:nvSpPr>
          <p:spPr>
            <a:xfrm>
              <a:off x="8052418" y="4498805"/>
              <a:ext cx="523110" cy="49189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LSCFT</a:t>
              </a:r>
            </a:p>
          </p:txBody>
        </p:sp>
        <p:sp>
          <p:nvSpPr>
            <p:cNvPr id="8" name="TextBox 8"/>
            <p:cNvSpPr txBox="1"/>
            <p:nvPr/>
          </p:nvSpPr>
          <p:spPr>
            <a:xfrm>
              <a:off x="10282665" y="4498805"/>
              <a:ext cx="431113" cy="491895"/>
            </a:xfrm>
            <a:prstGeom prst="rect">
              <a:avLst/>
            </a:prstGeom>
          </p:spPr>
          <p:txBody>
            <a:bodyPr lIns="0" tIns="0" rIns="0" bIns="0" rtlCol="0" anchor="t">
              <a:spAutoFit/>
            </a:bodyPr>
            <a:lstStyle/>
            <a:p>
              <a:pPr algn="ctr" defTabSz="857250">
                <a:lnSpc>
                  <a:spcPts val="1383"/>
                </a:lnSpc>
              </a:pPr>
              <a:r>
                <a:rPr lang="en-US" sz="987">
                  <a:solidFill>
                    <a:srgbClr val="FAEEE7"/>
                  </a:solidFill>
                  <a:latin typeface="Roboto"/>
                </a:rPr>
                <a:t>ELHT</a:t>
              </a:r>
            </a:p>
          </p:txBody>
        </p:sp>
        <p:grpSp>
          <p:nvGrpSpPr>
            <p:cNvPr id="9" name="Group 9"/>
            <p:cNvGrpSpPr>
              <a:grpSpLocks noChangeAspect="1"/>
            </p:cNvGrpSpPr>
            <p:nvPr/>
          </p:nvGrpSpPr>
          <p:grpSpPr>
            <a:xfrm>
              <a:off x="769617" y="105614"/>
              <a:ext cx="10720224" cy="4332549"/>
              <a:chOff x="0" y="0"/>
              <a:chExt cx="21504274" cy="8690894"/>
            </a:xfrm>
          </p:grpSpPr>
          <p:sp>
            <p:nvSpPr>
              <p:cNvPr id="10" name="Freeform 10"/>
              <p:cNvSpPr/>
              <p:nvPr/>
            </p:nvSpPr>
            <p:spPr>
              <a:xfrm>
                <a:off x="0" y="-6350"/>
                <a:ext cx="21504275" cy="12700"/>
              </a:xfrm>
              <a:custGeom>
                <a:avLst/>
                <a:gdLst/>
                <a:ahLst/>
                <a:cxnLst/>
                <a:rect l="l" t="t" r="r" b="b"/>
                <a:pathLst>
                  <a:path w="21504275" h="12700">
                    <a:moveTo>
                      <a:pt x="0" y="0"/>
                    </a:moveTo>
                    <a:lnTo>
                      <a:pt x="21504275" y="0"/>
                    </a:lnTo>
                    <a:lnTo>
                      <a:pt x="21504275" y="12700"/>
                    </a:lnTo>
                    <a:lnTo>
                      <a:pt x="0" y="12700"/>
                    </a:lnTo>
                    <a:close/>
                  </a:path>
                </a:pathLst>
              </a:custGeom>
              <a:solidFill>
                <a:srgbClr val="FAEEE7">
                  <a:alpha val="24706"/>
                </a:srgbClr>
              </a:solidFill>
            </p:spPr>
          </p:sp>
          <p:sp>
            <p:nvSpPr>
              <p:cNvPr id="11" name="Freeform 11"/>
              <p:cNvSpPr/>
              <p:nvPr/>
            </p:nvSpPr>
            <p:spPr>
              <a:xfrm>
                <a:off x="0" y="1731829"/>
                <a:ext cx="21504275" cy="12700"/>
              </a:xfrm>
              <a:custGeom>
                <a:avLst/>
                <a:gdLst/>
                <a:ahLst/>
                <a:cxnLst/>
                <a:rect l="l" t="t" r="r" b="b"/>
                <a:pathLst>
                  <a:path w="21504275" h="12700">
                    <a:moveTo>
                      <a:pt x="0" y="0"/>
                    </a:moveTo>
                    <a:lnTo>
                      <a:pt x="21504275" y="0"/>
                    </a:lnTo>
                    <a:lnTo>
                      <a:pt x="21504275" y="12700"/>
                    </a:lnTo>
                    <a:lnTo>
                      <a:pt x="0" y="12700"/>
                    </a:lnTo>
                    <a:close/>
                  </a:path>
                </a:pathLst>
              </a:custGeom>
              <a:solidFill>
                <a:srgbClr val="FAEEE7">
                  <a:alpha val="24706"/>
                </a:srgbClr>
              </a:solidFill>
            </p:spPr>
          </p:sp>
          <p:sp>
            <p:nvSpPr>
              <p:cNvPr id="12" name="Freeform 12"/>
              <p:cNvSpPr/>
              <p:nvPr/>
            </p:nvSpPr>
            <p:spPr>
              <a:xfrm>
                <a:off x="0" y="3470008"/>
                <a:ext cx="21504275" cy="12700"/>
              </a:xfrm>
              <a:custGeom>
                <a:avLst/>
                <a:gdLst/>
                <a:ahLst/>
                <a:cxnLst/>
                <a:rect l="l" t="t" r="r" b="b"/>
                <a:pathLst>
                  <a:path w="21504275" h="12700">
                    <a:moveTo>
                      <a:pt x="0" y="0"/>
                    </a:moveTo>
                    <a:lnTo>
                      <a:pt x="21504275" y="0"/>
                    </a:lnTo>
                    <a:lnTo>
                      <a:pt x="21504275" y="12700"/>
                    </a:lnTo>
                    <a:lnTo>
                      <a:pt x="0" y="12700"/>
                    </a:lnTo>
                    <a:close/>
                  </a:path>
                </a:pathLst>
              </a:custGeom>
              <a:solidFill>
                <a:srgbClr val="FAEEE7">
                  <a:alpha val="24706"/>
                </a:srgbClr>
              </a:solidFill>
            </p:spPr>
          </p:sp>
          <p:sp>
            <p:nvSpPr>
              <p:cNvPr id="13" name="Freeform 13"/>
              <p:cNvSpPr/>
              <p:nvPr/>
            </p:nvSpPr>
            <p:spPr>
              <a:xfrm>
                <a:off x="0" y="5208186"/>
                <a:ext cx="21504275" cy="12700"/>
              </a:xfrm>
              <a:custGeom>
                <a:avLst/>
                <a:gdLst/>
                <a:ahLst/>
                <a:cxnLst/>
                <a:rect l="l" t="t" r="r" b="b"/>
                <a:pathLst>
                  <a:path w="21504275" h="12700">
                    <a:moveTo>
                      <a:pt x="0" y="0"/>
                    </a:moveTo>
                    <a:lnTo>
                      <a:pt x="21504275" y="0"/>
                    </a:lnTo>
                    <a:lnTo>
                      <a:pt x="21504275" y="12700"/>
                    </a:lnTo>
                    <a:lnTo>
                      <a:pt x="0" y="12700"/>
                    </a:lnTo>
                    <a:close/>
                  </a:path>
                </a:pathLst>
              </a:custGeom>
              <a:solidFill>
                <a:srgbClr val="FAEEE7">
                  <a:alpha val="24706"/>
                </a:srgbClr>
              </a:solidFill>
            </p:spPr>
          </p:sp>
          <p:sp>
            <p:nvSpPr>
              <p:cNvPr id="14" name="Freeform 14"/>
              <p:cNvSpPr/>
              <p:nvPr/>
            </p:nvSpPr>
            <p:spPr>
              <a:xfrm>
                <a:off x="0" y="6946365"/>
                <a:ext cx="21504275" cy="12700"/>
              </a:xfrm>
              <a:custGeom>
                <a:avLst/>
                <a:gdLst/>
                <a:ahLst/>
                <a:cxnLst/>
                <a:rect l="l" t="t" r="r" b="b"/>
                <a:pathLst>
                  <a:path w="21504275" h="12700">
                    <a:moveTo>
                      <a:pt x="0" y="0"/>
                    </a:moveTo>
                    <a:lnTo>
                      <a:pt x="21504275" y="0"/>
                    </a:lnTo>
                    <a:lnTo>
                      <a:pt x="21504275" y="12700"/>
                    </a:lnTo>
                    <a:lnTo>
                      <a:pt x="0" y="12700"/>
                    </a:lnTo>
                    <a:close/>
                  </a:path>
                </a:pathLst>
              </a:custGeom>
              <a:solidFill>
                <a:srgbClr val="FAEEE7">
                  <a:alpha val="24706"/>
                </a:srgbClr>
              </a:solidFill>
            </p:spPr>
          </p:sp>
          <p:sp>
            <p:nvSpPr>
              <p:cNvPr id="15" name="Freeform 15"/>
              <p:cNvSpPr/>
              <p:nvPr/>
            </p:nvSpPr>
            <p:spPr>
              <a:xfrm>
                <a:off x="0" y="8684544"/>
                <a:ext cx="21504275" cy="12700"/>
              </a:xfrm>
              <a:custGeom>
                <a:avLst/>
                <a:gdLst/>
                <a:ahLst/>
                <a:cxnLst/>
                <a:rect l="l" t="t" r="r" b="b"/>
                <a:pathLst>
                  <a:path w="21504275" h="12700">
                    <a:moveTo>
                      <a:pt x="0" y="0"/>
                    </a:moveTo>
                    <a:lnTo>
                      <a:pt x="21504275" y="0"/>
                    </a:lnTo>
                    <a:lnTo>
                      <a:pt x="21504275" y="12700"/>
                    </a:lnTo>
                    <a:lnTo>
                      <a:pt x="0" y="12700"/>
                    </a:lnTo>
                    <a:close/>
                  </a:path>
                </a:pathLst>
              </a:custGeom>
              <a:solidFill>
                <a:srgbClr val="FAEEE7">
                  <a:alpha val="60000"/>
                </a:srgbClr>
              </a:solidFill>
            </p:spPr>
          </p:sp>
        </p:grpSp>
        <p:sp>
          <p:nvSpPr>
            <p:cNvPr id="16" name="TextBox 16"/>
            <p:cNvSpPr txBox="1"/>
            <p:nvPr/>
          </p:nvSpPr>
          <p:spPr>
            <a:xfrm>
              <a:off x="0" y="-28575"/>
              <a:ext cx="68040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125,000 </a:t>
              </a:r>
            </a:p>
          </p:txBody>
        </p:sp>
        <p:sp>
          <p:nvSpPr>
            <p:cNvPr id="17" name="TextBox 17"/>
            <p:cNvSpPr txBox="1"/>
            <p:nvPr/>
          </p:nvSpPr>
          <p:spPr>
            <a:xfrm>
              <a:off x="0" y="837934"/>
              <a:ext cx="68040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100,000 </a:t>
              </a:r>
            </a:p>
          </p:txBody>
        </p:sp>
        <p:sp>
          <p:nvSpPr>
            <p:cNvPr id="18" name="TextBox 18"/>
            <p:cNvSpPr txBox="1"/>
            <p:nvPr/>
          </p:nvSpPr>
          <p:spPr>
            <a:xfrm>
              <a:off x="100211" y="1704445"/>
              <a:ext cx="58019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75,000 </a:t>
              </a:r>
            </a:p>
          </p:txBody>
        </p:sp>
        <p:sp>
          <p:nvSpPr>
            <p:cNvPr id="19" name="TextBox 19"/>
            <p:cNvSpPr txBox="1"/>
            <p:nvPr/>
          </p:nvSpPr>
          <p:spPr>
            <a:xfrm>
              <a:off x="100211" y="2570955"/>
              <a:ext cx="58019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50,000 </a:t>
              </a:r>
            </a:p>
          </p:txBody>
        </p:sp>
        <p:sp>
          <p:nvSpPr>
            <p:cNvPr id="20" name="TextBox 20"/>
            <p:cNvSpPr txBox="1"/>
            <p:nvPr/>
          </p:nvSpPr>
          <p:spPr>
            <a:xfrm>
              <a:off x="100211" y="3437464"/>
              <a:ext cx="580191"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25,000 </a:t>
              </a:r>
            </a:p>
          </p:txBody>
        </p:sp>
        <p:sp>
          <p:nvSpPr>
            <p:cNvPr id="21" name="TextBox 21"/>
            <p:cNvSpPr txBox="1"/>
            <p:nvPr/>
          </p:nvSpPr>
          <p:spPr>
            <a:xfrm>
              <a:off x="535972" y="4303974"/>
              <a:ext cx="144430" cy="236555"/>
            </a:xfrm>
            <a:prstGeom prst="rect">
              <a:avLst/>
            </a:prstGeom>
          </p:spPr>
          <p:txBody>
            <a:bodyPr lIns="0" tIns="0" rIns="0" bIns="0" rtlCol="0" anchor="t">
              <a:spAutoFit/>
            </a:bodyPr>
            <a:lstStyle/>
            <a:p>
              <a:pPr algn="r" defTabSz="857250">
                <a:lnSpc>
                  <a:spcPts val="1383"/>
                </a:lnSpc>
              </a:pPr>
              <a:r>
                <a:rPr lang="en-US" sz="987">
                  <a:solidFill>
                    <a:srgbClr val="FAEEE7"/>
                  </a:solidFill>
                  <a:latin typeface="Roboto"/>
                </a:rPr>
                <a:t>0 </a:t>
              </a:r>
            </a:p>
          </p:txBody>
        </p:sp>
        <p:grpSp>
          <p:nvGrpSpPr>
            <p:cNvPr id="22" name="Group 22"/>
            <p:cNvGrpSpPr>
              <a:grpSpLocks noChangeAspect="1"/>
            </p:cNvGrpSpPr>
            <p:nvPr/>
          </p:nvGrpSpPr>
          <p:grpSpPr>
            <a:xfrm>
              <a:off x="769617" y="859917"/>
              <a:ext cx="10720224" cy="3578247"/>
              <a:chOff x="0" y="1513096"/>
              <a:chExt cx="21504274" cy="7177798"/>
            </a:xfrm>
          </p:grpSpPr>
          <p:sp>
            <p:nvSpPr>
              <p:cNvPr id="23" name="Freeform 23"/>
              <p:cNvSpPr/>
              <p:nvPr/>
            </p:nvSpPr>
            <p:spPr>
              <a:xfrm>
                <a:off x="0" y="2007365"/>
                <a:ext cx="3978291" cy="6683529"/>
              </a:xfrm>
              <a:custGeom>
                <a:avLst/>
                <a:gdLst/>
                <a:ahLst/>
                <a:cxnLst/>
                <a:rect l="l" t="t" r="r" b="b"/>
                <a:pathLst>
                  <a:path w="3978291" h="6683529">
                    <a:moveTo>
                      <a:pt x="0" y="6683529"/>
                    </a:moveTo>
                    <a:lnTo>
                      <a:pt x="0" y="318263"/>
                    </a:lnTo>
                    <a:cubicBezTo>
                      <a:pt x="0" y="233855"/>
                      <a:pt x="33531" y="152903"/>
                      <a:pt x="93217" y="93217"/>
                    </a:cubicBezTo>
                    <a:cubicBezTo>
                      <a:pt x="152903" y="33531"/>
                      <a:pt x="233855" y="0"/>
                      <a:pt x="318263" y="0"/>
                    </a:cubicBezTo>
                    <a:lnTo>
                      <a:pt x="3660027" y="0"/>
                    </a:lnTo>
                    <a:cubicBezTo>
                      <a:pt x="3744436" y="0"/>
                      <a:pt x="3825388" y="33531"/>
                      <a:pt x="3885074" y="93217"/>
                    </a:cubicBezTo>
                    <a:cubicBezTo>
                      <a:pt x="3944760" y="152903"/>
                      <a:pt x="3978291" y="233854"/>
                      <a:pt x="3978291" y="318263"/>
                    </a:cubicBezTo>
                    <a:lnTo>
                      <a:pt x="3978291" y="6683529"/>
                    </a:lnTo>
                    <a:close/>
                  </a:path>
                </a:pathLst>
              </a:custGeom>
              <a:solidFill>
                <a:srgbClr val="7ED957"/>
              </a:solidFill>
            </p:spPr>
          </p:sp>
          <p:sp>
            <p:nvSpPr>
              <p:cNvPr id="24" name="Freeform 24"/>
              <p:cNvSpPr/>
              <p:nvPr/>
            </p:nvSpPr>
            <p:spPr>
              <a:xfrm>
                <a:off x="4381496" y="4308505"/>
                <a:ext cx="3978291" cy="4382389"/>
              </a:xfrm>
              <a:custGeom>
                <a:avLst/>
                <a:gdLst/>
                <a:ahLst/>
                <a:cxnLst/>
                <a:rect l="l" t="t" r="r" b="b"/>
                <a:pathLst>
                  <a:path w="3978291" h="4382389">
                    <a:moveTo>
                      <a:pt x="0" y="4382389"/>
                    </a:moveTo>
                    <a:lnTo>
                      <a:pt x="0" y="318263"/>
                    </a:lnTo>
                    <a:cubicBezTo>
                      <a:pt x="0" y="233855"/>
                      <a:pt x="33531" y="152903"/>
                      <a:pt x="93217" y="93217"/>
                    </a:cubicBezTo>
                    <a:cubicBezTo>
                      <a:pt x="152903" y="33531"/>
                      <a:pt x="233854" y="0"/>
                      <a:pt x="318263" y="0"/>
                    </a:cubicBezTo>
                    <a:lnTo>
                      <a:pt x="3660027" y="0"/>
                    </a:lnTo>
                    <a:cubicBezTo>
                      <a:pt x="3744436" y="0"/>
                      <a:pt x="3825388" y="33531"/>
                      <a:pt x="3885074" y="93217"/>
                    </a:cubicBezTo>
                    <a:cubicBezTo>
                      <a:pt x="3944759" y="152903"/>
                      <a:pt x="3978291" y="233855"/>
                      <a:pt x="3978291" y="318263"/>
                    </a:cubicBezTo>
                    <a:lnTo>
                      <a:pt x="3978291" y="4382389"/>
                    </a:lnTo>
                    <a:close/>
                  </a:path>
                </a:pathLst>
              </a:custGeom>
              <a:solidFill>
                <a:srgbClr val="7ED957"/>
              </a:solidFill>
            </p:spPr>
          </p:sp>
          <p:sp>
            <p:nvSpPr>
              <p:cNvPr id="25" name="Freeform 25"/>
              <p:cNvSpPr/>
              <p:nvPr/>
            </p:nvSpPr>
            <p:spPr>
              <a:xfrm>
                <a:off x="8762991" y="1513096"/>
                <a:ext cx="3978291" cy="7177798"/>
              </a:xfrm>
              <a:custGeom>
                <a:avLst/>
                <a:gdLst/>
                <a:ahLst/>
                <a:cxnLst/>
                <a:rect l="l" t="t" r="r" b="b"/>
                <a:pathLst>
                  <a:path w="3978291" h="7177798">
                    <a:moveTo>
                      <a:pt x="0" y="7177798"/>
                    </a:moveTo>
                    <a:lnTo>
                      <a:pt x="0" y="318264"/>
                    </a:lnTo>
                    <a:cubicBezTo>
                      <a:pt x="0" y="233855"/>
                      <a:pt x="33532" y="152903"/>
                      <a:pt x="93218" y="93217"/>
                    </a:cubicBezTo>
                    <a:cubicBezTo>
                      <a:pt x="152904" y="33531"/>
                      <a:pt x="233855" y="0"/>
                      <a:pt x="318264" y="0"/>
                    </a:cubicBezTo>
                    <a:lnTo>
                      <a:pt x="3660028" y="0"/>
                    </a:lnTo>
                    <a:cubicBezTo>
                      <a:pt x="3744437" y="0"/>
                      <a:pt x="3825389" y="33531"/>
                      <a:pt x="3885074" y="93217"/>
                    </a:cubicBezTo>
                    <a:cubicBezTo>
                      <a:pt x="3944760" y="152903"/>
                      <a:pt x="3978292" y="233855"/>
                      <a:pt x="3978292" y="318264"/>
                    </a:cubicBezTo>
                    <a:lnTo>
                      <a:pt x="3978292" y="7177798"/>
                    </a:lnTo>
                    <a:close/>
                  </a:path>
                </a:pathLst>
              </a:custGeom>
              <a:solidFill>
                <a:srgbClr val="7ED957"/>
              </a:solidFill>
            </p:spPr>
          </p:sp>
          <p:sp>
            <p:nvSpPr>
              <p:cNvPr id="26" name="Freeform 26"/>
              <p:cNvSpPr/>
              <p:nvPr/>
            </p:nvSpPr>
            <p:spPr>
              <a:xfrm>
                <a:off x="13144488" y="8584912"/>
                <a:ext cx="3978291" cy="105983"/>
              </a:xfrm>
              <a:custGeom>
                <a:avLst/>
                <a:gdLst/>
                <a:ahLst/>
                <a:cxnLst/>
                <a:rect l="l" t="t" r="r" b="b"/>
                <a:pathLst>
                  <a:path w="3978291" h="105983">
                    <a:moveTo>
                      <a:pt x="0" y="105982"/>
                    </a:moveTo>
                    <a:lnTo>
                      <a:pt x="0" y="105982"/>
                    </a:lnTo>
                    <a:cubicBezTo>
                      <a:pt x="0" y="77874"/>
                      <a:pt x="11165" y="50917"/>
                      <a:pt x="31041" y="31041"/>
                    </a:cubicBezTo>
                    <a:cubicBezTo>
                      <a:pt x="50917" y="11166"/>
                      <a:pt x="77874" y="0"/>
                      <a:pt x="105982" y="0"/>
                    </a:cubicBezTo>
                    <a:lnTo>
                      <a:pt x="3872307" y="0"/>
                    </a:lnTo>
                    <a:cubicBezTo>
                      <a:pt x="3900416" y="0"/>
                      <a:pt x="3927372" y="11166"/>
                      <a:pt x="3947249" y="31041"/>
                    </a:cubicBezTo>
                    <a:cubicBezTo>
                      <a:pt x="3967125" y="50917"/>
                      <a:pt x="3978290" y="77874"/>
                      <a:pt x="3978290" y="105982"/>
                    </a:cubicBezTo>
                    <a:lnTo>
                      <a:pt x="3978290" y="105982"/>
                    </a:lnTo>
                    <a:close/>
                  </a:path>
                </a:pathLst>
              </a:custGeom>
              <a:solidFill>
                <a:srgbClr val="7ED957"/>
              </a:solidFill>
            </p:spPr>
          </p:sp>
          <p:sp>
            <p:nvSpPr>
              <p:cNvPr id="27" name="Freeform 27"/>
              <p:cNvSpPr/>
              <p:nvPr/>
            </p:nvSpPr>
            <p:spPr>
              <a:xfrm>
                <a:off x="17525984" y="4538014"/>
                <a:ext cx="3978291" cy="4152881"/>
              </a:xfrm>
              <a:custGeom>
                <a:avLst/>
                <a:gdLst/>
                <a:ahLst/>
                <a:cxnLst/>
                <a:rect l="l" t="t" r="r" b="b"/>
                <a:pathLst>
                  <a:path w="3978291" h="4152881">
                    <a:moveTo>
                      <a:pt x="0" y="4152880"/>
                    </a:moveTo>
                    <a:lnTo>
                      <a:pt x="0" y="318264"/>
                    </a:lnTo>
                    <a:cubicBezTo>
                      <a:pt x="0" y="142492"/>
                      <a:pt x="142491" y="0"/>
                      <a:pt x="318263" y="0"/>
                    </a:cubicBezTo>
                    <a:lnTo>
                      <a:pt x="3660027" y="0"/>
                    </a:lnTo>
                    <a:cubicBezTo>
                      <a:pt x="3744436" y="0"/>
                      <a:pt x="3825387" y="33531"/>
                      <a:pt x="3885073" y="93217"/>
                    </a:cubicBezTo>
                    <a:cubicBezTo>
                      <a:pt x="3944760" y="152903"/>
                      <a:pt x="3978291" y="233855"/>
                      <a:pt x="3978291" y="318264"/>
                    </a:cubicBezTo>
                    <a:lnTo>
                      <a:pt x="3978291" y="4152880"/>
                    </a:lnTo>
                    <a:close/>
                  </a:path>
                </a:pathLst>
              </a:custGeom>
              <a:solidFill>
                <a:srgbClr val="7ED957"/>
              </a:solidFill>
            </p:spPr>
          </p:sp>
        </p:grpSp>
      </p:grpSp>
      <p:sp>
        <p:nvSpPr>
          <p:cNvPr id="28" name="TextBox 28"/>
          <p:cNvSpPr txBox="1"/>
          <p:nvPr/>
        </p:nvSpPr>
        <p:spPr>
          <a:xfrm>
            <a:off x="2056602" y="219409"/>
            <a:ext cx="938509" cy="750205"/>
          </a:xfrm>
          <a:prstGeom prst="rect">
            <a:avLst/>
          </a:prstGeom>
        </p:spPr>
        <p:txBody>
          <a:bodyPr lIns="0" tIns="0" rIns="0" bIns="0" rtlCol="0" anchor="t">
            <a:spAutoFit/>
          </a:bodyPr>
          <a:lstStyle/>
          <a:p>
            <a:pPr defTabSz="857250">
              <a:lnSpc>
                <a:spcPts val="1958"/>
              </a:lnSpc>
              <a:spcBef>
                <a:spcPct val="0"/>
              </a:spcBef>
            </a:pPr>
            <a:r>
              <a:rPr lang="en-US" sz="1399">
                <a:solidFill>
                  <a:srgbClr val="FFFFFF"/>
                </a:solidFill>
                <a:latin typeface="Roboto"/>
              </a:rPr>
              <a:t>Number of documents published</a:t>
            </a:r>
          </a:p>
        </p:txBody>
      </p:sp>
      <p:sp>
        <p:nvSpPr>
          <p:cNvPr id="29" name="TextBox 29"/>
          <p:cNvSpPr txBox="1"/>
          <p:nvPr/>
        </p:nvSpPr>
        <p:spPr>
          <a:xfrm>
            <a:off x="2056602" y="4739157"/>
            <a:ext cx="3054371" cy="1903983"/>
          </a:xfrm>
          <a:prstGeom prst="rect">
            <a:avLst/>
          </a:prstGeom>
        </p:spPr>
        <p:txBody>
          <a:bodyPr lIns="0" tIns="0" rIns="0" bIns="0" rtlCol="0" anchor="t">
            <a:spAutoFit/>
          </a:bodyPr>
          <a:lstStyle/>
          <a:p>
            <a:pPr defTabSz="857250">
              <a:lnSpc>
                <a:spcPts val="5059"/>
              </a:lnSpc>
              <a:spcBef>
                <a:spcPct val="0"/>
              </a:spcBef>
            </a:pPr>
            <a:r>
              <a:rPr lang="en-US" sz="3613">
                <a:solidFill>
                  <a:srgbClr val="FFFFFF"/>
                </a:solidFill>
                <a:latin typeface="Roboto Bold"/>
              </a:rPr>
              <a:t>Monthly Publishing Report</a:t>
            </a:r>
          </a:p>
        </p:txBody>
      </p:sp>
      <p:sp>
        <p:nvSpPr>
          <p:cNvPr id="30" name="TextBox 30"/>
          <p:cNvSpPr txBox="1"/>
          <p:nvPr/>
        </p:nvSpPr>
        <p:spPr>
          <a:xfrm>
            <a:off x="6874504" y="5429250"/>
            <a:ext cx="3260893" cy="750398"/>
          </a:xfrm>
          <a:prstGeom prst="rect">
            <a:avLst/>
          </a:prstGeom>
        </p:spPr>
        <p:txBody>
          <a:bodyPr lIns="0" tIns="0" rIns="0" bIns="0" rtlCol="0" anchor="t">
            <a:spAutoFit/>
          </a:bodyPr>
          <a:lstStyle/>
          <a:p>
            <a:pPr defTabSz="857250">
              <a:lnSpc>
                <a:spcPts val="1969"/>
              </a:lnSpc>
              <a:spcBef>
                <a:spcPct val="0"/>
              </a:spcBef>
            </a:pPr>
            <a:r>
              <a:rPr lang="en-US" sz="1406" dirty="0">
                <a:solidFill>
                  <a:srgbClr val="FFFFFF"/>
                </a:solidFill>
                <a:latin typeface="Roboto"/>
              </a:rPr>
              <a:t>This data shows the number of documents published to the L&amp;SC ShCR by the connected organisations.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671723" y="1126609"/>
            <a:ext cx="8424777" cy="4628391"/>
            <a:chOff x="-232790" y="-28575"/>
            <a:chExt cx="12424964" cy="6783486"/>
          </a:xfrm>
        </p:grpSpPr>
        <p:sp>
          <p:nvSpPr>
            <p:cNvPr id="3" name="TextBox 3"/>
            <p:cNvSpPr txBox="1"/>
            <p:nvPr/>
          </p:nvSpPr>
          <p:spPr>
            <a:xfrm rot="18900000">
              <a:off x="-232790" y="6212763"/>
              <a:ext cx="2127341"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Closing Figure (FY 19/20)</a:t>
              </a:r>
            </a:p>
          </p:txBody>
        </p:sp>
        <p:sp>
          <p:nvSpPr>
            <p:cNvPr id="4" name="TextBox 4"/>
            <p:cNvSpPr txBox="1"/>
            <p:nvPr/>
          </p:nvSpPr>
          <p:spPr>
            <a:xfrm rot="18900000">
              <a:off x="1226936" y="6212763"/>
              <a:ext cx="2127341"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Closing Figure (FY 20/21)</a:t>
              </a:r>
            </a:p>
          </p:txBody>
        </p:sp>
        <p:sp>
          <p:nvSpPr>
            <p:cNvPr id="5" name="TextBox 5"/>
            <p:cNvSpPr txBox="1"/>
            <p:nvPr/>
          </p:nvSpPr>
          <p:spPr>
            <a:xfrm rot="18900000">
              <a:off x="2686663" y="6212763"/>
              <a:ext cx="2127341"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Closing Figure (FY 21/22)</a:t>
              </a:r>
            </a:p>
          </p:txBody>
        </p:sp>
        <p:sp>
          <p:nvSpPr>
            <p:cNvPr id="6" name="TextBox 6"/>
            <p:cNvSpPr txBox="1"/>
            <p:nvPr/>
          </p:nvSpPr>
          <p:spPr>
            <a:xfrm rot="18900000">
              <a:off x="4578550" y="6033758"/>
              <a:ext cx="1621034"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FY 22/23 End of Q1</a:t>
              </a:r>
            </a:p>
          </p:txBody>
        </p:sp>
        <p:sp>
          <p:nvSpPr>
            <p:cNvPr id="7" name="TextBox 7"/>
            <p:cNvSpPr txBox="1"/>
            <p:nvPr/>
          </p:nvSpPr>
          <p:spPr>
            <a:xfrm rot="18900000">
              <a:off x="6038277" y="6033758"/>
              <a:ext cx="1621034"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FY 22/23 End of Q2</a:t>
              </a:r>
            </a:p>
          </p:txBody>
        </p:sp>
        <p:sp>
          <p:nvSpPr>
            <p:cNvPr id="8" name="TextBox 8"/>
            <p:cNvSpPr txBox="1"/>
            <p:nvPr/>
          </p:nvSpPr>
          <p:spPr>
            <a:xfrm rot="18900000">
              <a:off x="7498003" y="6033758"/>
              <a:ext cx="1621034"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FY 22/23 End of Q3</a:t>
              </a:r>
            </a:p>
          </p:txBody>
        </p:sp>
        <p:sp>
          <p:nvSpPr>
            <p:cNvPr id="9" name="TextBox 9"/>
            <p:cNvSpPr txBox="1"/>
            <p:nvPr/>
          </p:nvSpPr>
          <p:spPr>
            <a:xfrm rot="18900000">
              <a:off x="9553834" y="5786842"/>
              <a:ext cx="922654"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January 23</a:t>
              </a:r>
            </a:p>
          </p:txBody>
        </p:sp>
        <p:sp>
          <p:nvSpPr>
            <p:cNvPr id="10" name="TextBox 10"/>
            <p:cNvSpPr txBox="1"/>
            <p:nvPr/>
          </p:nvSpPr>
          <p:spPr>
            <a:xfrm rot="18900000">
              <a:off x="10960005" y="5809026"/>
              <a:ext cx="985399" cy="542148"/>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February 23</a:t>
              </a:r>
            </a:p>
          </p:txBody>
        </p:sp>
        <p:grpSp>
          <p:nvGrpSpPr>
            <p:cNvPr id="11" name="Group 11"/>
            <p:cNvGrpSpPr>
              <a:grpSpLocks noChangeAspect="1"/>
            </p:cNvGrpSpPr>
            <p:nvPr/>
          </p:nvGrpSpPr>
          <p:grpSpPr>
            <a:xfrm>
              <a:off x="1055294" y="110904"/>
              <a:ext cx="11136880" cy="5426319"/>
              <a:chOff x="0" y="0"/>
              <a:chExt cx="21274476" cy="10365747"/>
            </a:xfrm>
          </p:grpSpPr>
          <p:sp>
            <p:nvSpPr>
              <p:cNvPr id="12" name="Freeform 12"/>
              <p:cNvSpPr/>
              <p:nvPr/>
            </p:nvSpPr>
            <p:spPr>
              <a:xfrm>
                <a:off x="0" y="-6350"/>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13" name="Freeform 13"/>
              <p:cNvSpPr/>
              <p:nvPr/>
            </p:nvSpPr>
            <p:spPr>
              <a:xfrm>
                <a:off x="0" y="2066799"/>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14" name="Freeform 14"/>
              <p:cNvSpPr/>
              <p:nvPr/>
            </p:nvSpPr>
            <p:spPr>
              <a:xfrm>
                <a:off x="0" y="4139949"/>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15" name="Freeform 15"/>
              <p:cNvSpPr/>
              <p:nvPr/>
            </p:nvSpPr>
            <p:spPr>
              <a:xfrm>
                <a:off x="0" y="6213099"/>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16" name="Freeform 16"/>
              <p:cNvSpPr/>
              <p:nvPr/>
            </p:nvSpPr>
            <p:spPr>
              <a:xfrm>
                <a:off x="0" y="8286248"/>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17" name="Freeform 17"/>
              <p:cNvSpPr/>
              <p:nvPr/>
            </p:nvSpPr>
            <p:spPr>
              <a:xfrm>
                <a:off x="0" y="10359397"/>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60000"/>
                </a:srgbClr>
              </a:solidFill>
            </p:spPr>
          </p:sp>
        </p:grpSp>
        <p:sp>
          <p:nvSpPr>
            <p:cNvPr id="18" name="TextBox 18"/>
            <p:cNvSpPr txBox="1"/>
            <p:nvPr/>
          </p:nvSpPr>
          <p:spPr>
            <a:xfrm>
              <a:off x="0" y="-28575"/>
              <a:ext cx="961609" cy="260220"/>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12,500,000 </a:t>
              </a:r>
            </a:p>
          </p:txBody>
        </p:sp>
        <p:sp>
          <p:nvSpPr>
            <p:cNvPr id="19" name="TextBox 19"/>
            <p:cNvSpPr txBox="1"/>
            <p:nvPr/>
          </p:nvSpPr>
          <p:spPr>
            <a:xfrm>
              <a:off x="0" y="1056690"/>
              <a:ext cx="961609" cy="260220"/>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10,000,000 </a:t>
              </a:r>
            </a:p>
          </p:txBody>
        </p:sp>
        <p:sp>
          <p:nvSpPr>
            <p:cNvPr id="20" name="TextBox 20"/>
            <p:cNvSpPr txBox="1"/>
            <p:nvPr/>
          </p:nvSpPr>
          <p:spPr>
            <a:xfrm>
              <a:off x="105126" y="2141951"/>
              <a:ext cx="856484" cy="260220"/>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7,500,000 </a:t>
              </a:r>
            </a:p>
          </p:txBody>
        </p:sp>
        <p:sp>
          <p:nvSpPr>
            <p:cNvPr id="21" name="TextBox 21"/>
            <p:cNvSpPr txBox="1"/>
            <p:nvPr/>
          </p:nvSpPr>
          <p:spPr>
            <a:xfrm>
              <a:off x="105126" y="3227216"/>
              <a:ext cx="856484" cy="260220"/>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5,000,000 </a:t>
              </a:r>
            </a:p>
          </p:txBody>
        </p:sp>
        <p:sp>
          <p:nvSpPr>
            <p:cNvPr id="22" name="TextBox 22"/>
            <p:cNvSpPr txBox="1"/>
            <p:nvPr/>
          </p:nvSpPr>
          <p:spPr>
            <a:xfrm>
              <a:off x="105126" y="4312480"/>
              <a:ext cx="856484" cy="260220"/>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2,500,000 </a:t>
              </a:r>
            </a:p>
          </p:txBody>
        </p:sp>
        <p:sp>
          <p:nvSpPr>
            <p:cNvPr id="23" name="TextBox 23"/>
            <p:cNvSpPr txBox="1"/>
            <p:nvPr/>
          </p:nvSpPr>
          <p:spPr>
            <a:xfrm>
              <a:off x="809946" y="5397744"/>
              <a:ext cx="151664" cy="260220"/>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0 </a:t>
              </a:r>
            </a:p>
          </p:txBody>
        </p:sp>
        <p:grpSp>
          <p:nvGrpSpPr>
            <p:cNvPr id="24" name="Group 24"/>
            <p:cNvGrpSpPr>
              <a:grpSpLocks noChangeAspect="1"/>
            </p:cNvGrpSpPr>
            <p:nvPr/>
          </p:nvGrpSpPr>
          <p:grpSpPr>
            <a:xfrm>
              <a:off x="1055294" y="587945"/>
              <a:ext cx="11136880" cy="4949278"/>
              <a:chOff x="0" y="911277"/>
              <a:chExt cx="21274476" cy="9454470"/>
            </a:xfrm>
          </p:grpSpPr>
          <p:sp>
            <p:nvSpPr>
              <p:cNvPr id="25" name="Freeform 25"/>
              <p:cNvSpPr/>
              <p:nvPr/>
            </p:nvSpPr>
            <p:spPr>
              <a:xfrm>
                <a:off x="0" y="7161888"/>
                <a:ext cx="1755144" cy="3203859"/>
              </a:xfrm>
              <a:custGeom>
                <a:avLst/>
                <a:gdLst/>
                <a:ahLst/>
                <a:cxnLst/>
                <a:rect l="l" t="t" r="r" b="b"/>
                <a:pathLst>
                  <a:path w="1755144" h="3203859">
                    <a:moveTo>
                      <a:pt x="0" y="3203859"/>
                    </a:moveTo>
                    <a:lnTo>
                      <a:pt x="0" y="140412"/>
                    </a:lnTo>
                    <a:cubicBezTo>
                      <a:pt x="0" y="103172"/>
                      <a:pt x="14793" y="67458"/>
                      <a:pt x="41126" y="41126"/>
                    </a:cubicBezTo>
                    <a:cubicBezTo>
                      <a:pt x="67458" y="14794"/>
                      <a:pt x="103172" y="0"/>
                      <a:pt x="140412" y="0"/>
                    </a:cubicBezTo>
                    <a:lnTo>
                      <a:pt x="1614733" y="0"/>
                    </a:lnTo>
                    <a:cubicBezTo>
                      <a:pt x="1651972" y="0"/>
                      <a:pt x="1687686" y="14794"/>
                      <a:pt x="1714019" y="41126"/>
                    </a:cubicBezTo>
                    <a:cubicBezTo>
                      <a:pt x="1740351" y="67458"/>
                      <a:pt x="1755144" y="103172"/>
                      <a:pt x="1755144" y="140412"/>
                    </a:cubicBezTo>
                    <a:lnTo>
                      <a:pt x="1755144" y="3203859"/>
                    </a:lnTo>
                    <a:close/>
                  </a:path>
                </a:pathLst>
              </a:custGeom>
              <a:solidFill>
                <a:srgbClr val="7ED957"/>
              </a:solidFill>
            </p:spPr>
          </p:sp>
          <p:sp>
            <p:nvSpPr>
              <p:cNvPr id="26" name="Freeform 26"/>
              <p:cNvSpPr/>
              <p:nvPr/>
            </p:nvSpPr>
            <p:spPr>
              <a:xfrm>
                <a:off x="2788476" y="5748094"/>
                <a:ext cx="1755144" cy="4617653"/>
              </a:xfrm>
              <a:custGeom>
                <a:avLst/>
                <a:gdLst/>
                <a:ahLst/>
                <a:cxnLst/>
                <a:rect l="l" t="t" r="r" b="b"/>
                <a:pathLst>
                  <a:path w="1755144" h="4617653">
                    <a:moveTo>
                      <a:pt x="0" y="4617653"/>
                    </a:moveTo>
                    <a:lnTo>
                      <a:pt x="0" y="140412"/>
                    </a:lnTo>
                    <a:cubicBezTo>
                      <a:pt x="0" y="103172"/>
                      <a:pt x="14793" y="67458"/>
                      <a:pt x="41126" y="41126"/>
                    </a:cubicBezTo>
                    <a:cubicBezTo>
                      <a:pt x="67458" y="14794"/>
                      <a:pt x="103172" y="0"/>
                      <a:pt x="140412" y="0"/>
                    </a:cubicBezTo>
                    <a:lnTo>
                      <a:pt x="1614733" y="0"/>
                    </a:lnTo>
                    <a:cubicBezTo>
                      <a:pt x="1651972" y="0"/>
                      <a:pt x="1687686" y="14794"/>
                      <a:pt x="1714019" y="41126"/>
                    </a:cubicBezTo>
                    <a:cubicBezTo>
                      <a:pt x="1740351" y="67458"/>
                      <a:pt x="1755144" y="103172"/>
                      <a:pt x="1755144" y="140412"/>
                    </a:cubicBezTo>
                    <a:lnTo>
                      <a:pt x="1755144" y="4617653"/>
                    </a:lnTo>
                    <a:close/>
                  </a:path>
                </a:pathLst>
              </a:custGeom>
              <a:solidFill>
                <a:srgbClr val="7ED957"/>
              </a:solidFill>
            </p:spPr>
          </p:sp>
          <p:sp>
            <p:nvSpPr>
              <p:cNvPr id="27" name="Freeform 27"/>
              <p:cNvSpPr/>
              <p:nvPr/>
            </p:nvSpPr>
            <p:spPr>
              <a:xfrm>
                <a:off x="5576952" y="3476232"/>
                <a:ext cx="1755144" cy="6889515"/>
              </a:xfrm>
              <a:custGeom>
                <a:avLst/>
                <a:gdLst/>
                <a:ahLst/>
                <a:cxnLst/>
                <a:rect l="l" t="t" r="r" b="b"/>
                <a:pathLst>
                  <a:path w="1755144" h="6889515">
                    <a:moveTo>
                      <a:pt x="0" y="6889515"/>
                    </a:moveTo>
                    <a:lnTo>
                      <a:pt x="0" y="140411"/>
                    </a:lnTo>
                    <a:cubicBezTo>
                      <a:pt x="0" y="62864"/>
                      <a:pt x="62864" y="0"/>
                      <a:pt x="140411" y="0"/>
                    </a:cubicBezTo>
                    <a:lnTo>
                      <a:pt x="1614732" y="0"/>
                    </a:lnTo>
                    <a:cubicBezTo>
                      <a:pt x="1692279" y="0"/>
                      <a:pt x="1755144" y="62864"/>
                      <a:pt x="1755144" y="140411"/>
                    </a:cubicBezTo>
                    <a:lnTo>
                      <a:pt x="1755144" y="6889515"/>
                    </a:lnTo>
                    <a:close/>
                  </a:path>
                </a:pathLst>
              </a:custGeom>
              <a:solidFill>
                <a:srgbClr val="7ED957"/>
              </a:solidFill>
            </p:spPr>
          </p:sp>
          <p:sp>
            <p:nvSpPr>
              <p:cNvPr id="28" name="Freeform 28"/>
              <p:cNvSpPr/>
              <p:nvPr/>
            </p:nvSpPr>
            <p:spPr>
              <a:xfrm>
                <a:off x="8365427" y="2861150"/>
                <a:ext cx="1755145" cy="7504597"/>
              </a:xfrm>
              <a:custGeom>
                <a:avLst/>
                <a:gdLst/>
                <a:ahLst/>
                <a:cxnLst/>
                <a:rect l="l" t="t" r="r" b="b"/>
                <a:pathLst>
                  <a:path w="1755145" h="7504597">
                    <a:moveTo>
                      <a:pt x="0" y="7504597"/>
                    </a:moveTo>
                    <a:lnTo>
                      <a:pt x="0" y="140412"/>
                    </a:lnTo>
                    <a:cubicBezTo>
                      <a:pt x="0" y="103172"/>
                      <a:pt x="14794" y="67458"/>
                      <a:pt x="41126" y="41126"/>
                    </a:cubicBezTo>
                    <a:cubicBezTo>
                      <a:pt x="67458" y="14793"/>
                      <a:pt x="103172" y="0"/>
                      <a:pt x="140412" y="0"/>
                    </a:cubicBezTo>
                    <a:lnTo>
                      <a:pt x="1614734" y="0"/>
                    </a:lnTo>
                    <a:cubicBezTo>
                      <a:pt x="1651973" y="0"/>
                      <a:pt x="1687687" y="14793"/>
                      <a:pt x="1714020" y="41126"/>
                    </a:cubicBezTo>
                    <a:cubicBezTo>
                      <a:pt x="1740352" y="67458"/>
                      <a:pt x="1755145" y="103172"/>
                      <a:pt x="1755145" y="140412"/>
                    </a:cubicBezTo>
                    <a:lnTo>
                      <a:pt x="1755145" y="7504597"/>
                    </a:lnTo>
                    <a:close/>
                  </a:path>
                </a:pathLst>
              </a:custGeom>
              <a:solidFill>
                <a:srgbClr val="7ED957"/>
              </a:solidFill>
            </p:spPr>
          </p:sp>
          <p:sp>
            <p:nvSpPr>
              <p:cNvPr id="29" name="Freeform 29"/>
              <p:cNvSpPr/>
              <p:nvPr/>
            </p:nvSpPr>
            <p:spPr>
              <a:xfrm>
                <a:off x="11153904" y="2174264"/>
                <a:ext cx="1755144" cy="8191483"/>
              </a:xfrm>
              <a:custGeom>
                <a:avLst/>
                <a:gdLst/>
                <a:ahLst/>
                <a:cxnLst/>
                <a:rect l="l" t="t" r="r" b="b"/>
                <a:pathLst>
                  <a:path w="1755144" h="8191483">
                    <a:moveTo>
                      <a:pt x="0" y="8191483"/>
                    </a:moveTo>
                    <a:lnTo>
                      <a:pt x="0" y="140412"/>
                    </a:lnTo>
                    <a:cubicBezTo>
                      <a:pt x="0" y="62864"/>
                      <a:pt x="62864" y="0"/>
                      <a:pt x="140411" y="0"/>
                    </a:cubicBezTo>
                    <a:lnTo>
                      <a:pt x="1614732" y="0"/>
                    </a:lnTo>
                    <a:cubicBezTo>
                      <a:pt x="1692279" y="0"/>
                      <a:pt x="1755144" y="62864"/>
                      <a:pt x="1755144" y="140412"/>
                    </a:cubicBezTo>
                    <a:lnTo>
                      <a:pt x="1755144" y="8191483"/>
                    </a:lnTo>
                    <a:close/>
                  </a:path>
                </a:pathLst>
              </a:custGeom>
              <a:solidFill>
                <a:srgbClr val="7ED957"/>
              </a:solidFill>
            </p:spPr>
          </p:sp>
          <p:sp>
            <p:nvSpPr>
              <p:cNvPr id="30" name="Freeform 30"/>
              <p:cNvSpPr/>
              <p:nvPr/>
            </p:nvSpPr>
            <p:spPr>
              <a:xfrm>
                <a:off x="13942380" y="1438692"/>
                <a:ext cx="1755144" cy="8927055"/>
              </a:xfrm>
              <a:custGeom>
                <a:avLst/>
                <a:gdLst/>
                <a:ahLst/>
                <a:cxnLst/>
                <a:rect l="l" t="t" r="r" b="b"/>
                <a:pathLst>
                  <a:path w="1755144" h="8927055">
                    <a:moveTo>
                      <a:pt x="0" y="8927055"/>
                    </a:moveTo>
                    <a:lnTo>
                      <a:pt x="0" y="140411"/>
                    </a:lnTo>
                    <a:cubicBezTo>
                      <a:pt x="0" y="103172"/>
                      <a:pt x="14793" y="67457"/>
                      <a:pt x="41126" y="41125"/>
                    </a:cubicBezTo>
                    <a:cubicBezTo>
                      <a:pt x="67458" y="14793"/>
                      <a:pt x="103172" y="0"/>
                      <a:pt x="140412" y="0"/>
                    </a:cubicBezTo>
                    <a:lnTo>
                      <a:pt x="1614732" y="0"/>
                    </a:lnTo>
                    <a:cubicBezTo>
                      <a:pt x="1651972" y="0"/>
                      <a:pt x="1687686" y="14793"/>
                      <a:pt x="1714018" y="41125"/>
                    </a:cubicBezTo>
                    <a:cubicBezTo>
                      <a:pt x="1740351" y="67457"/>
                      <a:pt x="1755144" y="103172"/>
                      <a:pt x="1755144" y="140411"/>
                    </a:cubicBezTo>
                    <a:lnTo>
                      <a:pt x="1755144" y="8927055"/>
                    </a:lnTo>
                    <a:close/>
                  </a:path>
                </a:pathLst>
              </a:custGeom>
              <a:solidFill>
                <a:srgbClr val="7ED957"/>
              </a:solidFill>
            </p:spPr>
          </p:sp>
          <p:sp>
            <p:nvSpPr>
              <p:cNvPr id="31" name="Freeform 31"/>
              <p:cNvSpPr/>
              <p:nvPr/>
            </p:nvSpPr>
            <p:spPr>
              <a:xfrm>
                <a:off x="16730856" y="1179290"/>
                <a:ext cx="1755144" cy="9186457"/>
              </a:xfrm>
              <a:custGeom>
                <a:avLst/>
                <a:gdLst/>
                <a:ahLst/>
                <a:cxnLst/>
                <a:rect l="l" t="t" r="r" b="b"/>
                <a:pathLst>
                  <a:path w="1755144" h="9186457">
                    <a:moveTo>
                      <a:pt x="0" y="9186457"/>
                    </a:moveTo>
                    <a:lnTo>
                      <a:pt x="0" y="140412"/>
                    </a:lnTo>
                    <a:cubicBezTo>
                      <a:pt x="0" y="62865"/>
                      <a:pt x="62863" y="1"/>
                      <a:pt x="140410" y="0"/>
                    </a:cubicBezTo>
                    <a:lnTo>
                      <a:pt x="1614733" y="0"/>
                    </a:lnTo>
                    <a:cubicBezTo>
                      <a:pt x="1651972" y="0"/>
                      <a:pt x="1687686" y="14793"/>
                      <a:pt x="1714018" y="41126"/>
                    </a:cubicBezTo>
                    <a:cubicBezTo>
                      <a:pt x="1740351" y="67458"/>
                      <a:pt x="1755144" y="103172"/>
                      <a:pt x="1755144" y="140412"/>
                    </a:cubicBezTo>
                    <a:lnTo>
                      <a:pt x="1755144" y="9186457"/>
                    </a:lnTo>
                    <a:close/>
                  </a:path>
                </a:pathLst>
              </a:custGeom>
              <a:solidFill>
                <a:srgbClr val="7ED957"/>
              </a:solidFill>
            </p:spPr>
          </p:sp>
          <p:sp>
            <p:nvSpPr>
              <p:cNvPr id="32" name="Freeform 32"/>
              <p:cNvSpPr/>
              <p:nvPr/>
            </p:nvSpPr>
            <p:spPr>
              <a:xfrm>
                <a:off x="19519331" y="911277"/>
                <a:ext cx="1755144" cy="9454470"/>
              </a:xfrm>
              <a:custGeom>
                <a:avLst/>
                <a:gdLst/>
                <a:ahLst/>
                <a:cxnLst/>
                <a:rect l="l" t="t" r="r" b="b"/>
                <a:pathLst>
                  <a:path w="1755144" h="9454470">
                    <a:moveTo>
                      <a:pt x="0" y="9454470"/>
                    </a:moveTo>
                    <a:lnTo>
                      <a:pt x="0" y="140412"/>
                    </a:lnTo>
                    <a:cubicBezTo>
                      <a:pt x="0" y="103172"/>
                      <a:pt x="14793" y="67458"/>
                      <a:pt x="41126" y="41126"/>
                    </a:cubicBezTo>
                    <a:cubicBezTo>
                      <a:pt x="67458" y="14794"/>
                      <a:pt x="103172" y="0"/>
                      <a:pt x="140412" y="0"/>
                    </a:cubicBezTo>
                    <a:lnTo>
                      <a:pt x="1614732" y="0"/>
                    </a:lnTo>
                    <a:cubicBezTo>
                      <a:pt x="1651972" y="0"/>
                      <a:pt x="1687686" y="14794"/>
                      <a:pt x="1714018" y="41126"/>
                    </a:cubicBezTo>
                    <a:cubicBezTo>
                      <a:pt x="1740351" y="67458"/>
                      <a:pt x="1755144" y="103172"/>
                      <a:pt x="1755144" y="140412"/>
                    </a:cubicBezTo>
                    <a:lnTo>
                      <a:pt x="1755144" y="9454470"/>
                    </a:lnTo>
                    <a:close/>
                  </a:path>
                </a:pathLst>
              </a:custGeom>
              <a:solidFill>
                <a:srgbClr val="7ED957"/>
              </a:solidFill>
            </p:spPr>
          </p:sp>
        </p:grpSp>
      </p:grpSp>
      <p:sp>
        <p:nvSpPr>
          <p:cNvPr id="33" name="TextBox 33"/>
          <p:cNvSpPr txBox="1"/>
          <p:nvPr/>
        </p:nvSpPr>
        <p:spPr>
          <a:xfrm>
            <a:off x="3966026" y="312011"/>
            <a:ext cx="4259949" cy="976358"/>
          </a:xfrm>
          <a:prstGeom prst="rect">
            <a:avLst/>
          </a:prstGeom>
        </p:spPr>
        <p:txBody>
          <a:bodyPr lIns="0" tIns="0" rIns="0" bIns="0" rtlCol="0" anchor="t">
            <a:spAutoFit/>
          </a:bodyPr>
          <a:lstStyle/>
          <a:p>
            <a:pPr algn="ctr" defTabSz="857250">
              <a:lnSpc>
                <a:spcPts val="2594"/>
              </a:lnSpc>
            </a:pPr>
            <a:r>
              <a:rPr lang="en-US" sz="1853">
                <a:solidFill>
                  <a:srgbClr val="FFFFFF"/>
                </a:solidFill>
                <a:latin typeface="Roboto Bold"/>
              </a:rPr>
              <a:t>L&amp;SC Shared Care Record Growth Chart</a:t>
            </a:r>
            <a:r>
              <a:rPr lang="en-US" sz="1853">
                <a:solidFill>
                  <a:srgbClr val="FFFFFF"/>
                </a:solidFill>
                <a:latin typeface="Roboto"/>
              </a:rPr>
              <a:t> (April 19 – February 23)</a:t>
            </a:r>
          </a:p>
          <a:p>
            <a:pPr defTabSz="857250">
              <a:lnSpc>
                <a:spcPts val="2594"/>
              </a:lnSpc>
              <a:spcBef>
                <a:spcPct val="0"/>
              </a:spcBef>
            </a:pPr>
            <a:endParaRPr lang="en-US" sz="1853">
              <a:solidFill>
                <a:srgbClr val="FFFFFF"/>
              </a:solidFill>
              <a:latin typeface="Roboto"/>
            </a:endParaRPr>
          </a:p>
        </p:txBody>
      </p:sp>
      <p:sp>
        <p:nvSpPr>
          <p:cNvPr id="34" name="TextBox 30">
            <a:extLst>
              <a:ext uri="{FF2B5EF4-FFF2-40B4-BE49-F238E27FC236}">
                <a16:creationId xmlns:a16="http://schemas.microsoft.com/office/drawing/2014/main" id="{45BF0A9B-1072-04C1-A7B6-CEA0D3026379}"/>
              </a:ext>
            </a:extLst>
          </p:cNvPr>
          <p:cNvSpPr txBox="1"/>
          <p:nvPr/>
        </p:nvSpPr>
        <p:spPr>
          <a:xfrm>
            <a:off x="6835607" y="5969382"/>
            <a:ext cx="3260893" cy="741421"/>
          </a:xfrm>
          <a:prstGeom prst="rect">
            <a:avLst/>
          </a:prstGeom>
        </p:spPr>
        <p:txBody>
          <a:bodyPr lIns="0" tIns="0" rIns="0" bIns="0" rtlCol="0" anchor="t">
            <a:spAutoFit/>
          </a:bodyPr>
          <a:lstStyle/>
          <a:p>
            <a:pPr algn="r" defTabSz="857250">
              <a:lnSpc>
                <a:spcPts val="1969"/>
              </a:lnSpc>
              <a:spcBef>
                <a:spcPct val="0"/>
              </a:spcBef>
            </a:pPr>
            <a:r>
              <a:rPr lang="en-US" sz="1125" dirty="0">
                <a:solidFill>
                  <a:srgbClr val="FFFFFF"/>
                </a:solidFill>
                <a:latin typeface="Roboto"/>
              </a:rPr>
              <a:t>This data shows the number of documents published to the L&amp;SC ShCR (year by year) by the connected organisations.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903484" y="1125194"/>
            <a:ext cx="8193017" cy="4490730"/>
            <a:chOff x="0" y="-28575"/>
            <a:chExt cx="12087049" cy="6136372"/>
          </a:xfrm>
        </p:grpSpPr>
        <p:sp>
          <p:nvSpPr>
            <p:cNvPr id="3" name="TextBox 3"/>
            <p:cNvSpPr txBox="1"/>
            <p:nvPr/>
          </p:nvSpPr>
          <p:spPr>
            <a:xfrm>
              <a:off x="805291" y="5602334"/>
              <a:ext cx="2127341" cy="505463"/>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Closing Figure (FY 19/20)</a:t>
              </a:r>
            </a:p>
          </p:txBody>
        </p:sp>
        <p:sp>
          <p:nvSpPr>
            <p:cNvPr id="4" name="TextBox 4"/>
            <p:cNvSpPr txBox="1"/>
            <p:nvPr/>
          </p:nvSpPr>
          <p:spPr>
            <a:xfrm>
              <a:off x="3905054" y="5602334"/>
              <a:ext cx="2127341" cy="505463"/>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Closing Figure (FY 20/21)</a:t>
              </a:r>
            </a:p>
          </p:txBody>
        </p:sp>
        <p:sp>
          <p:nvSpPr>
            <p:cNvPr id="5" name="TextBox 5"/>
            <p:cNvSpPr txBox="1"/>
            <p:nvPr/>
          </p:nvSpPr>
          <p:spPr>
            <a:xfrm>
              <a:off x="7004821" y="5602334"/>
              <a:ext cx="2127341" cy="505463"/>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Closing Figure (FY 21/22)</a:t>
              </a:r>
            </a:p>
          </p:txBody>
        </p:sp>
        <p:sp>
          <p:nvSpPr>
            <p:cNvPr id="6" name="TextBox 6"/>
            <p:cNvSpPr txBox="1"/>
            <p:nvPr/>
          </p:nvSpPr>
          <p:spPr>
            <a:xfrm>
              <a:off x="10266064" y="5602334"/>
              <a:ext cx="1804380" cy="505463"/>
            </a:xfrm>
            <a:prstGeom prst="rect">
              <a:avLst/>
            </a:prstGeom>
          </p:spPr>
          <p:txBody>
            <a:bodyPr lIns="0" tIns="0" rIns="0" bIns="0" rtlCol="0" anchor="t">
              <a:spAutoFit/>
            </a:bodyPr>
            <a:lstStyle/>
            <a:p>
              <a:pPr algn="ctr" defTabSz="857250">
                <a:lnSpc>
                  <a:spcPts val="1452"/>
                </a:lnSpc>
              </a:pPr>
              <a:r>
                <a:rPr lang="en-US" sz="1037">
                  <a:solidFill>
                    <a:srgbClr val="FAEEE7"/>
                  </a:solidFill>
                  <a:latin typeface="Roboto"/>
                </a:rPr>
                <a:t>FY 22/23 (Q1, Q2, Q3)</a:t>
              </a:r>
            </a:p>
          </p:txBody>
        </p:sp>
        <p:grpSp>
          <p:nvGrpSpPr>
            <p:cNvPr id="7" name="Group 7"/>
            <p:cNvGrpSpPr>
              <a:grpSpLocks noChangeAspect="1"/>
            </p:cNvGrpSpPr>
            <p:nvPr/>
          </p:nvGrpSpPr>
          <p:grpSpPr>
            <a:xfrm>
              <a:off x="950169" y="110904"/>
              <a:ext cx="11136880" cy="5426319"/>
              <a:chOff x="0" y="0"/>
              <a:chExt cx="21274476" cy="10365747"/>
            </a:xfrm>
          </p:grpSpPr>
          <p:sp>
            <p:nvSpPr>
              <p:cNvPr id="8" name="Freeform 8"/>
              <p:cNvSpPr/>
              <p:nvPr/>
            </p:nvSpPr>
            <p:spPr>
              <a:xfrm>
                <a:off x="0" y="-6350"/>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9" name="Freeform 9"/>
              <p:cNvSpPr/>
              <p:nvPr/>
            </p:nvSpPr>
            <p:spPr>
              <a:xfrm>
                <a:off x="0" y="3448899"/>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10" name="Freeform 10"/>
              <p:cNvSpPr/>
              <p:nvPr/>
            </p:nvSpPr>
            <p:spPr>
              <a:xfrm>
                <a:off x="0" y="6904148"/>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24706"/>
                </a:srgbClr>
              </a:solidFill>
            </p:spPr>
          </p:sp>
          <p:sp>
            <p:nvSpPr>
              <p:cNvPr id="11" name="Freeform 11"/>
              <p:cNvSpPr/>
              <p:nvPr/>
            </p:nvSpPr>
            <p:spPr>
              <a:xfrm>
                <a:off x="0" y="10359397"/>
                <a:ext cx="21274475" cy="12700"/>
              </a:xfrm>
              <a:custGeom>
                <a:avLst/>
                <a:gdLst/>
                <a:ahLst/>
                <a:cxnLst/>
                <a:rect l="l" t="t" r="r" b="b"/>
                <a:pathLst>
                  <a:path w="21274475" h="12700">
                    <a:moveTo>
                      <a:pt x="0" y="0"/>
                    </a:moveTo>
                    <a:lnTo>
                      <a:pt x="21274475" y="0"/>
                    </a:lnTo>
                    <a:lnTo>
                      <a:pt x="21274475" y="12700"/>
                    </a:lnTo>
                    <a:lnTo>
                      <a:pt x="0" y="12700"/>
                    </a:lnTo>
                    <a:close/>
                  </a:path>
                </a:pathLst>
              </a:custGeom>
              <a:solidFill>
                <a:srgbClr val="FAEEE7">
                  <a:alpha val="60000"/>
                </a:srgbClr>
              </a:solidFill>
            </p:spPr>
          </p:sp>
        </p:grpSp>
        <p:sp>
          <p:nvSpPr>
            <p:cNvPr id="12" name="TextBox 12"/>
            <p:cNvSpPr txBox="1"/>
            <p:nvPr/>
          </p:nvSpPr>
          <p:spPr>
            <a:xfrm>
              <a:off x="0" y="-28575"/>
              <a:ext cx="856484" cy="242612"/>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7,500,000 </a:t>
              </a:r>
            </a:p>
          </p:txBody>
        </p:sp>
        <p:sp>
          <p:nvSpPr>
            <p:cNvPr id="13" name="TextBox 13"/>
            <p:cNvSpPr txBox="1"/>
            <p:nvPr/>
          </p:nvSpPr>
          <p:spPr>
            <a:xfrm>
              <a:off x="0" y="1780198"/>
              <a:ext cx="856484" cy="242612"/>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5,000,000 </a:t>
              </a:r>
            </a:p>
          </p:txBody>
        </p:sp>
        <p:sp>
          <p:nvSpPr>
            <p:cNvPr id="14" name="TextBox 14"/>
            <p:cNvSpPr txBox="1"/>
            <p:nvPr/>
          </p:nvSpPr>
          <p:spPr>
            <a:xfrm>
              <a:off x="0" y="3588970"/>
              <a:ext cx="856484" cy="242612"/>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2,500,000 </a:t>
              </a:r>
            </a:p>
          </p:txBody>
        </p:sp>
        <p:sp>
          <p:nvSpPr>
            <p:cNvPr id="15" name="TextBox 15"/>
            <p:cNvSpPr txBox="1"/>
            <p:nvPr/>
          </p:nvSpPr>
          <p:spPr>
            <a:xfrm>
              <a:off x="704820" y="5397744"/>
              <a:ext cx="151665" cy="242612"/>
            </a:xfrm>
            <a:prstGeom prst="rect">
              <a:avLst/>
            </a:prstGeom>
          </p:spPr>
          <p:txBody>
            <a:bodyPr lIns="0" tIns="0" rIns="0" bIns="0" rtlCol="0" anchor="t">
              <a:spAutoFit/>
            </a:bodyPr>
            <a:lstStyle/>
            <a:p>
              <a:pPr algn="r" defTabSz="857250">
                <a:lnSpc>
                  <a:spcPts val="1452"/>
                </a:lnSpc>
              </a:pPr>
              <a:r>
                <a:rPr lang="en-US" sz="1037">
                  <a:solidFill>
                    <a:srgbClr val="FAEEE7"/>
                  </a:solidFill>
                  <a:latin typeface="Roboto"/>
                </a:rPr>
                <a:t>0 </a:t>
              </a:r>
            </a:p>
          </p:txBody>
        </p:sp>
        <p:grpSp>
          <p:nvGrpSpPr>
            <p:cNvPr id="16" name="Group 16"/>
            <p:cNvGrpSpPr>
              <a:grpSpLocks noChangeAspect="1"/>
            </p:cNvGrpSpPr>
            <p:nvPr/>
          </p:nvGrpSpPr>
          <p:grpSpPr>
            <a:xfrm>
              <a:off x="950169" y="973751"/>
              <a:ext cx="11136880" cy="4563472"/>
              <a:chOff x="0" y="1648272"/>
              <a:chExt cx="21274476" cy="8717475"/>
            </a:xfrm>
          </p:grpSpPr>
          <p:sp>
            <p:nvSpPr>
              <p:cNvPr id="17" name="Freeform 17"/>
              <p:cNvSpPr/>
              <p:nvPr/>
            </p:nvSpPr>
            <p:spPr>
              <a:xfrm>
                <a:off x="0" y="8694241"/>
                <a:ext cx="3510288" cy="1671506"/>
              </a:xfrm>
              <a:custGeom>
                <a:avLst/>
                <a:gdLst/>
                <a:ahLst/>
                <a:cxnLst/>
                <a:rect l="l" t="t" r="r" b="b"/>
                <a:pathLst>
                  <a:path w="3510288" h="1671506">
                    <a:moveTo>
                      <a:pt x="0" y="1671506"/>
                    </a:moveTo>
                    <a:lnTo>
                      <a:pt x="0" y="280823"/>
                    </a:lnTo>
                    <a:cubicBezTo>
                      <a:pt x="0" y="125728"/>
                      <a:pt x="125729" y="0"/>
                      <a:pt x="280823" y="0"/>
                    </a:cubicBezTo>
                    <a:lnTo>
                      <a:pt x="3229465" y="0"/>
                    </a:lnTo>
                    <a:cubicBezTo>
                      <a:pt x="3384559" y="0"/>
                      <a:pt x="3510288" y="125729"/>
                      <a:pt x="3510288" y="280823"/>
                    </a:cubicBezTo>
                    <a:lnTo>
                      <a:pt x="3510288" y="1671506"/>
                    </a:lnTo>
                    <a:close/>
                  </a:path>
                </a:pathLst>
              </a:custGeom>
              <a:solidFill>
                <a:srgbClr val="7ED957"/>
              </a:solidFill>
            </p:spPr>
          </p:sp>
          <p:sp>
            <p:nvSpPr>
              <p:cNvPr id="18" name="Freeform 18"/>
              <p:cNvSpPr/>
              <p:nvPr/>
            </p:nvSpPr>
            <p:spPr>
              <a:xfrm>
                <a:off x="5921396" y="6853217"/>
                <a:ext cx="3510288" cy="3512531"/>
              </a:xfrm>
              <a:custGeom>
                <a:avLst/>
                <a:gdLst/>
                <a:ahLst/>
                <a:cxnLst/>
                <a:rect l="l" t="t" r="r" b="b"/>
                <a:pathLst>
                  <a:path w="3510288" h="3512531">
                    <a:moveTo>
                      <a:pt x="0" y="3512530"/>
                    </a:moveTo>
                    <a:lnTo>
                      <a:pt x="0" y="280823"/>
                    </a:lnTo>
                    <a:cubicBezTo>
                      <a:pt x="0" y="206344"/>
                      <a:pt x="29586" y="134915"/>
                      <a:pt x="82251" y="82250"/>
                    </a:cubicBezTo>
                    <a:cubicBezTo>
                      <a:pt x="134915" y="29586"/>
                      <a:pt x="206344" y="0"/>
                      <a:pt x="280823" y="0"/>
                    </a:cubicBezTo>
                    <a:lnTo>
                      <a:pt x="3229465" y="0"/>
                    </a:lnTo>
                    <a:cubicBezTo>
                      <a:pt x="3303944" y="0"/>
                      <a:pt x="3375372" y="29586"/>
                      <a:pt x="3428037" y="82250"/>
                    </a:cubicBezTo>
                    <a:cubicBezTo>
                      <a:pt x="3480701" y="134915"/>
                      <a:pt x="3510288" y="206344"/>
                      <a:pt x="3510288" y="280823"/>
                    </a:cubicBezTo>
                    <a:lnTo>
                      <a:pt x="3510288" y="3512530"/>
                    </a:lnTo>
                    <a:close/>
                  </a:path>
                </a:pathLst>
              </a:custGeom>
              <a:solidFill>
                <a:srgbClr val="7ED957"/>
              </a:solidFill>
            </p:spPr>
          </p:sp>
          <p:sp>
            <p:nvSpPr>
              <p:cNvPr id="19" name="Freeform 19"/>
              <p:cNvSpPr/>
              <p:nvPr/>
            </p:nvSpPr>
            <p:spPr>
              <a:xfrm>
                <a:off x="11842791" y="1648272"/>
                <a:ext cx="3510289" cy="8717475"/>
              </a:xfrm>
              <a:custGeom>
                <a:avLst/>
                <a:gdLst/>
                <a:ahLst/>
                <a:cxnLst/>
                <a:rect l="l" t="t" r="r" b="b"/>
                <a:pathLst>
                  <a:path w="3510289" h="8717475">
                    <a:moveTo>
                      <a:pt x="0" y="8717475"/>
                    </a:moveTo>
                    <a:lnTo>
                      <a:pt x="0" y="280823"/>
                    </a:lnTo>
                    <a:cubicBezTo>
                      <a:pt x="0" y="206344"/>
                      <a:pt x="29587" y="134916"/>
                      <a:pt x="82251" y="82251"/>
                    </a:cubicBezTo>
                    <a:cubicBezTo>
                      <a:pt x="134916" y="29587"/>
                      <a:pt x="206344" y="0"/>
                      <a:pt x="280823" y="0"/>
                    </a:cubicBezTo>
                    <a:lnTo>
                      <a:pt x="3229466" y="0"/>
                    </a:lnTo>
                    <a:cubicBezTo>
                      <a:pt x="3303945" y="0"/>
                      <a:pt x="3375373" y="29587"/>
                      <a:pt x="3428038" y="82251"/>
                    </a:cubicBezTo>
                    <a:cubicBezTo>
                      <a:pt x="3480702" y="134916"/>
                      <a:pt x="3510289" y="206344"/>
                      <a:pt x="3510289" y="280823"/>
                    </a:cubicBezTo>
                    <a:lnTo>
                      <a:pt x="3510289" y="8717475"/>
                    </a:lnTo>
                    <a:close/>
                  </a:path>
                </a:pathLst>
              </a:custGeom>
              <a:solidFill>
                <a:srgbClr val="7ED957"/>
              </a:solidFill>
            </p:spPr>
          </p:sp>
          <p:sp>
            <p:nvSpPr>
              <p:cNvPr id="20" name="Freeform 20"/>
              <p:cNvSpPr/>
              <p:nvPr/>
            </p:nvSpPr>
            <p:spPr>
              <a:xfrm>
                <a:off x="17764187" y="4698088"/>
                <a:ext cx="3510288" cy="5667659"/>
              </a:xfrm>
              <a:custGeom>
                <a:avLst/>
                <a:gdLst/>
                <a:ahLst/>
                <a:cxnLst/>
                <a:rect l="l" t="t" r="r" b="b"/>
                <a:pathLst>
                  <a:path w="3510288" h="5667659">
                    <a:moveTo>
                      <a:pt x="0" y="5667659"/>
                    </a:moveTo>
                    <a:lnTo>
                      <a:pt x="0" y="280823"/>
                    </a:lnTo>
                    <a:cubicBezTo>
                      <a:pt x="0" y="206344"/>
                      <a:pt x="29587" y="134915"/>
                      <a:pt x="82251" y="82251"/>
                    </a:cubicBezTo>
                    <a:cubicBezTo>
                      <a:pt x="134916" y="29586"/>
                      <a:pt x="206344" y="0"/>
                      <a:pt x="280823" y="0"/>
                    </a:cubicBezTo>
                    <a:lnTo>
                      <a:pt x="3229465" y="0"/>
                    </a:lnTo>
                    <a:cubicBezTo>
                      <a:pt x="3303944" y="0"/>
                      <a:pt x="3375372" y="29586"/>
                      <a:pt x="3428037" y="82251"/>
                    </a:cubicBezTo>
                    <a:cubicBezTo>
                      <a:pt x="3480701" y="134915"/>
                      <a:pt x="3510288" y="206344"/>
                      <a:pt x="3510288" y="280823"/>
                    </a:cubicBezTo>
                    <a:lnTo>
                      <a:pt x="3510288" y="5667659"/>
                    </a:lnTo>
                    <a:close/>
                  </a:path>
                </a:pathLst>
              </a:custGeom>
              <a:solidFill>
                <a:srgbClr val="7ED957"/>
              </a:solidFill>
            </p:spPr>
          </p:sp>
        </p:grpSp>
      </p:grpSp>
      <p:sp>
        <p:nvSpPr>
          <p:cNvPr id="21" name="TextBox 21"/>
          <p:cNvSpPr txBox="1"/>
          <p:nvPr/>
        </p:nvSpPr>
        <p:spPr>
          <a:xfrm>
            <a:off x="3966025" y="312011"/>
            <a:ext cx="4955689" cy="976358"/>
          </a:xfrm>
          <a:prstGeom prst="rect">
            <a:avLst/>
          </a:prstGeom>
        </p:spPr>
        <p:txBody>
          <a:bodyPr lIns="0" tIns="0" rIns="0" bIns="0" rtlCol="0" anchor="t">
            <a:spAutoFit/>
          </a:bodyPr>
          <a:lstStyle/>
          <a:p>
            <a:pPr algn="ctr" defTabSz="857250">
              <a:lnSpc>
                <a:spcPts val="2594"/>
              </a:lnSpc>
            </a:pPr>
            <a:r>
              <a:rPr lang="en-US" sz="1853" dirty="0">
                <a:solidFill>
                  <a:srgbClr val="FFFFFF"/>
                </a:solidFill>
                <a:latin typeface="Roboto Bold"/>
              </a:rPr>
              <a:t>L&amp;SC Shared Care Record Consumption Chart</a:t>
            </a:r>
            <a:r>
              <a:rPr lang="en-US" sz="1853" dirty="0">
                <a:solidFill>
                  <a:srgbClr val="FFFFFF"/>
                </a:solidFill>
                <a:latin typeface="Roboto"/>
              </a:rPr>
              <a:t> (April 19 – February 23)</a:t>
            </a:r>
          </a:p>
          <a:p>
            <a:pPr defTabSz="857250">
              <a:lnSpc>
                <a:spcPts val="2594"/>
              </a:lnSpc>
              <a:spcBef>
                <a:spcPct val="0"/>
              </a:spcBef>
            </a:pPr>
            <a:endParaRPr lang="en-US" sz="1853" dirty="0">
              <a:solidFill>
                <a:srgbClr val="FFFFFF"/>
              </a:solidFill>
              <a:latin typeface="Roboto"/>
            </a:endParaRPr>
          </a:p>
        </p:txBody>
      </p:sp>
      <p:sp>
        <p:nvSpPr>
          <p:cNvPr id="23" name="TextBox 22">
            <a:extLst>
              <a:ext uri="{FF2B5EF4-FFF2-40B4-BE49-F238E27FC236}">
                <a16:creationId xmlns:a16="http://schemas.microsoft.com/office/drawing/2014/main" id="{C8686B3E-AFF6-170C-7AD4-37A8783A3891}"/>
              </a:ext>
            </a:extLst>
          </p:cNvPr>
          <p:cNvSpPr txBox="1"/>
          <p:nvPr/>
        </p:nvSpPr>
        <p:spPr>
          <a:xfrm>
            <a:off x="5970824" y="5829415"/>
            <a:ext cx="4245504" cy="833754"/>
          </a:xfrm>
          <a:prstGeom prst="rect">
            <a:avLst/>
          </a:prstGeom>
          <a:noFill/>
        </p:spPr>
        <p:txBody>
          <a:bodyPr wrap="square">
            <a:spAutoFit/>
          </a:bodyPr>
          <a:lstStyle/>
          <a:p>
            <a:pPr algn="r" defTabSz="857250">
              <a:lnSpc>
                <a:spcPts val="1969"/>
              </a:lnSpc>
              <a:spcBef>
                <a:spcPct val="0"/>
              </a:spcBef>
            </a:pPr>
            <a:r>
              <a:rPr lang="en-US" sz="1125" dirty="0">
                <a:solidFill>
                  <a:srgbClr val="FFFFFF"/>
                </a:solidFill>
                <a:latin typeface="Roboto"/>
              </a:rPr>
              <a:t>This data shows yearly utilisation of the L&amp;SC shared care record (records viewed). Please note that the figures for March 23 are not yet available, therefore Q4 is not included.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2214484" y="1764273"/>
            <a:ext cx="7958138" cy="3472904"/>
            <a:chOff x="0" y="-28575"/>
            <a:chExt cx="11054080" cy="4580610"/>
          </a:xfrm>
        </p:grpSpPr>
        <p:sp>
          <p:nvSpPr>
            <p:cNvPr id="3" name="TextBox 3"/>
            <p:cNvSpPr txBox="1"/>
            <p:nvPr/>
          </p:nvSpPr>
          <p:spPr>
            <a:xfrm rot="18900000">
              <a:off x="526574" y="4155437"/>
              <a:ext cx="607990"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April 22</a:t>
              </a:r>
            </a:p>
          </p:txBody>
        </p:sp>
        <p:sp>
          <p:nvSpPr>
            <p:cNvPr id="4" name="TextBox 4"/>
            <p:cNvSpPr txBox="1"/>
            <p:nvPr/>
          </p:nvSpPr>
          <p:spPr>
            <a:xfrm rot="18900000">
              <a:off x="1525109" y="4146170"/>
              <a:ext cx="581775"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May 22</a:t>
              </a:r>
            </a:p>
          </p:txBody>
        </p:sp>
        <p:sp>
          <p:nvSpPr>
            <p:cNvPr id="5" name="TextBox 5"/>
            <p:cNvSpPr txBox="1"/>
            <p:nvPr/>
          </p:nvSpPr>
          <p:spPr>
            <a:xfrm rot="18900000">
              <a:off x="2456432" y="4164739"/>
              <a:ext cx="634303"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June 22</a:t>
              </a:r>
            </a:p>
          </p:txBody>
        </p:sp>
        <p:sp>
          <p:nvSpPr>
            <p:cNvPr id="6" name="TextBox 6"/>
            <p:cNvSpPr txBox="1"/>
            <p:nvPr/>
          </p:nvSpPr>
          <p:spPr>
            <a:xfrm rot="18900000">
              <a:off x="3488237" y="4141692"/>
              <a:ext cx="569111"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July 22</a:t>
              </a:r>
            </a:p>
          </p:txBody>
        </p:sp>
        <p:sp>
          <p:nvSpPr>
            <p:cNvPr id="7" name="TextBox 7"/>
            <p:cNvSpPr txBox="1"/>
            <p:nvPr/>
          </p:nvSpPr>
          <p:spPr>
            <a:xfrm rot="18900000">
              <a:off x="4260479" y="4226156"/>
              <a:ext cx="808015"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August 22</a:t>
              </a:r>
            </a:p>
          </p:txBody>
        </p:sp>
        <p:sp>
          <p:nvSpPr>
            <p:cNvPr id="8" name="TextBox 8"/>
            <p:cNvSpPr txBox="1"/>
            <p:nvPr/>
          </p:nvSpPr>
          <p:spPr>
            <a:xfrm rot="18900000">
              <a:off x="4979527" y="4332656"/>
              <a:ext cx="1109238"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September 22</a:t>
              </a:r>
            </a:p>
          </p:txBody>
        </p:sp>
        <p:sp>
          <p:nvSpPr>
            <p:cNvPr id="9" name="TextBox 9"/>
            <p:cNvSpPr txBox="1"/>
            <p:nvPr/>
          </p:nvSpPr>
          <p:spPr>
            <a:xfrm rot="18900000">
              <a:off x="6155043" y="4250080"/>
              <a:ext cx="875678"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October 22</a:t>
              </a:r>
            </a:p>
          </p:txBody>
        </p:sp>
        <p:sp>
          <p:nvSpPr>
            <p:cNvPr id="10" name="TextBox 10"/>
            <p:cNvSpPr txBox="1"/>
            <p:nvPr/>
          </p:nvSpPr>
          <p:spPr>
            <a:xfrm rot="18900000">
              <a:off x="6968914" y="4317302"/>
              <a:ext cx="1065810"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November 22</a:t>
              </a:r>
            </a:p>
          </p:txBody>
        </p:sp>
        <p:sp>
          <p:nvSpPr>
            <p:cNvPr id="11" name="TextBox 11"/>
            <p:cNvSpPr txBox="1"/>
            <p:nvPr/>
          </p:nvSpPr>
          <p:spPr>
            <a:xfrm rot="18900000">
              <a:off x="7954024" y="4313594"/>
              <a:ext cx="1055324"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December 22</a:t>
              </a:r>
            </a:p>
          </p:txBody>
        </p:sp>
        <p:sp>
          <p:nvSpPr>
            <p:cNvPr id="12" name="TextBox 12"/>
            <p:cNvSpPr txBox="1"/>
            <p:nvPr/>
          </p:nvSpPr>
          <p:spPr>
            <a:xfrm rot="18900000">
              <a:off x="9080987" y="4251128"/>
              <a:ext cx="878647"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January 23</a:t>
              </a:r>
            </a:p>
          </p:txBody>
        </p:sp>
        <p:sp>
          <p:nvSpPr>
            <p:cNvPr id="13" name="TextBox 13"/>
            <p:cNvSpPr txBox="1"/>
            <p:nvPr/>
          </p:nvSpPr>
          <p:spPr>
            <a:xfrm rot="18900000">
              <a:off x="10006147" y="4272253"/>
              <a:ext cx="938396" cy="219379"/>
            </a:xfrm>
            <a:prstGeom prst="rect">
              <a:avLst/>
            </a:prstGeom>
          </p:spPr>
          <p:txBody>
            <a:bodyPr lIns="0" tIns="0" rIns="0" bIns="0" rtlCol="0" anchor="t">
              <a:spAutoFit/>
            </a:bodyPr>
            <a:lstStyle/>
            <a:p>
              <a:pPr algn="ctr" defTabSz="857250">
                <a:lnSpc>
                  <a:spcPts val="1383"/>
                </a:lnSpc>
                <a:defRPr/>
              </a:pPr>
              <a:r>
                <a:rPr lang="en-US" sz="987">
                  <a:solidFill>
                    <a:srgbClr val="FAEEE7"/>
                  </a:solidFill>
                  <a:latin typeface="Roboto"/>
                </a:rPr>
                <a:t>February 23</a:t>
              </a:r>
            </a:p>
          </p:txBody>
        </p:sp>
        <p:grpSp>
          <p:nvGrpSpPr>
            <p:cNvPr id="14" name="Group 14"/>
            <p:cNvGrpSpPr>
              <a:grpSpLocks noChangeAspect="1"/>
            </p:cNvGrpSpPr>
            <p:nvPr/>
          </p:nvGrpSpPr>
          <p:grpSpPr>
            <a:xfrm>
              <a:off x="669407" y="105614"/>
              <a:ext cx="10384673" cy="3759829"/>
              <a:chOff x="0" y="0"/>
              <a:chExt cx="20831174" cy="7542044"/>
            </a:xfrm>
          </p:grpSpPr>
          <p:sp>
            <p:nvSpPr>
              <p:cNvPr id="15" name="Freeform 15"/>
              <p:cNvSpPr/>
              <p:nvPr/>
            </p:nvSpPr>
            <p:spPr>
              <a:xfrm>
                <a:off x="0" y="-6350"/>
                <a:ext cx="20831175" cy="12700"/>
              </a:xfrm>
              <a:custGeom>
                <a:avLst/>
                <a:gdLst/>
                <a:ahLst/>
                <a:cxnLst/>
                <a:rect l="l" t="t" r="r" b="b"/>
                <a:pathLst>
                  <a:path w="20831175" h="12700">
                    <a:moveTo>
                      <a:pt x="0" y="0"/>
                    </a:moveTo>
                    <a:lnTo>
                      <a:pt x="20831175" y="0"/>
                    </a:lnTo>
                    <a:lnTo>
                      <a:pt x="20831175" y="12700"/>
                    </a:lnTo>
                    <a:lnTo>
                      <a:pt x="0" y="12700"/>
                    </a:lnTo>
                    <a:close/>
                  </a:path>
                </a:pathLst>
              </a:custGeom>
              <a:solidFill>
                <a:srgbClr val="FAEEE7">
                  <a:alpha val="24706"/>
                </a:srgbClr>
              </a:solidFill>
            </p:spPr>
          </p:sp>
          <p:sp>
            <p:nvSpPr>
              <p:cNvPr id="16" name="Freeform 16"/>
              <p:cNvSpPr/>
              <p:nvPr/>
            </p:nvSpPr>
            <p:spPr>
              <a:xfrm>
                <a:off x="0" y="2507665"/>
                <a:ext cx="20831175" cy="12700"/>
              </a:xfrm>
              <a:custGeom>
                <a:avLst/>
                <a:gdLst/>
                <a:ahLst/>
                <a:cxnLst/>
                <a:rect l="l" t="t" r="r" b="b"/>
                <a:pathLst>
                  <a:path w="20831175" h="12700">
                    <a:moveTo>
                      <a:pt x="0" y="0"/>
                    </a:moveTo>
                    <a:lnTo>
                      <a:pt x="20831175" y="0"/>
                    </a:lnTo>
                    <a:lnTo>
                      <a:pt x="20831175" y="12700"/>
                    </a:lnTo>
                    <a:lnTo>
                      <a:pt x="0" y="12700"/>
                    </a:lnTo>
                    <a:close/>
                  </a:path>
                </a:pathLst>
              </a:custGeom>
              <a:solidFill>
                <a:srgbClr val="FAEEE7">
                  <a:alpha val="24706"/>
                </a:srgbClr>
              </a:solidFill>
            </p:spPr>
          </p:sp>
          <p:sp>
            <p:nvSpPr>
              <p:cNvPr id="17" name="Freeform 17"/>
              <p:cNvSpPr/>
              <p:nvPr/>
            </p:nvSpPr>
            <p:spPr>
              <a:xfrm>
                <a:off x="0" y="5021679"/>
                <a:ext cx="20831175" cy="12700"/>
              </a:xfrm>
              <a:custGeom>
                <a:avLst/>
                <a:gdLst/>
                <a:ahLst/>
                <a:cxnLst/>
                <a:rect l="l" t="t" r="r" b="b"/>
                <a:pathLst>
                  <a:path w="20831175" h="12700">
                    <a:moveTo>
                      <a:pt x="0" y="0"/>
                    </a:moveTo>
                    <a:lnTo>
                      <a:pt x="20831175" y="0"/>
                    </a:lnTo>
                    <a:lnTo>
                      <a:pt x="20831175" y="12700"/>
                    </a:lnTo>
                    <a:lnTo>
                      <a:pt x="0" y="12700"/>
                    </a:lnTo>
                    <a:close/>
                  </a:path>
                </a:pathLst>
              </a:custGeom>
              <a:solidFill>
                <a:srgbClr val="FAEEE7">
                  <a:alpha val="24706"/>
                </a:srgbClr>
              </a:solidFill>
            </p:spPr>
          </p:sp>
          <p:sp>
            <p:nvSpPr>
              <p:cNvPr id="18" name="Freeform 18"/>
              <p:cNvSpPr/>
              <p:nvPr/>
            </p:nvSpPr>
            <p:spPr>
              <a:xfrm>
                <a:off x="0" y="7535694"/>
                <a:ext cx="20831175" cy="12700"/>
              </a:xfrm>
              <a:custGeom>
                <a:avLst/>
                <a:gdLst/>
                <a:ahLst/>
                <a:cxnLst/>
                <a:rect l="l" t="t" r="r" b="b"/>
                <a:pathLst>
                  <a:path w="20831175" h="12700">
                    <a:moveTo>
                      <a:pt x="0" y="0"/>
                    </a:moveTo>
                    <a:lnTo>
                      <a:pt x="20831175" y="0"/>
                    </a:lnTo>
                    <a:lnTo>
                      <a:pt x="20831175" y="12700"/>
                    </a:lnTo>
                    <a:lnTo>
                      <a:pt x="0" y="12700"/>
                    </a:lnTo>
                    <a:close/>
                  </a:path>
                </a:pathLst>
              </a:custGeom>
              <a:solidFill>
                <a:srgbClr val="FAEEE7">
                  <a:alpha val="60000"/>
                </a:srgbClr>
              </a:solidFill>
            </p:spPr>
          </p:sp>
        </p:grpSp>
        <p:sp>
          <p:nvSpPr>
            <p:cNvPr id="19" name="TextBox 19"/>
            <p:cNvSpPr txBox="1"/>
            <p:nvPr/>
          </p:nvSpPr>
          <p:spPr>
            <a:xfrm>
              <a:off x="0" y="-28575"/>
              <a:ext cx="580192" cy="219379"/>
            </a:xfrm>
            <a:prstGeom prst="rect">
              <a:avLst/>
            </a:prstGeom>
          </p:spPr>
          <p:txBody>
            <a:bodyPr lIns="0" tIns="0" rIns="0" bIns="0" rtlCol="0" anchor="t">
              <a:spAutoFit/>
            </a:bodyPr>
            <a:lstStyle/>
            <a:p>
              <a:pPr algn="r" defTabSz="857250">
                <a:lnSpc>
                  <a:spcPts val="1383"/>
                </a:lnSpc>
                <a:defRPr/>
              </a:pPr>
              <a:r>
                <a:rPr lang="en-US" sz="987">
                  <a:solidFill>
                    <a:srgbClr val="FAEEE7"/>
                  </a:solidFill>
                  <a:latin typeface="Roboto"/>
                </a:rPr>
                <a:t>15,000 </a:t>
              </a:r>
            </a:p>
          </p:txBody>
        </p:sp>
        <p:sp>
          <p:nvSpPr>
            <p:cNvPr id="20" name="TextBox 20"/>
            <p:cNvSpPr txBox="1"/>
            <p:nvPr/>
          </p:nvSpPr>
          <p:spPr>
            <a:xfrm>
              <a:off x="0" y="1224702"/>
              <a:ext cx="580192" cy="219379"/>
            </a:xfrm>
            <a:prstGeom prst="rect">
              <a:avLst/>
            </a:prstGeom>
          </p:spPr>
          <p:txBody>
            <a:bodyPr lIns="0" tIns="0" rIns="0" bIns="0" rtlCol="0" anchor="t">
              <a:spAutoFit/>
            </a:bodyPr>
            <a:lstStyle/>
            <a:p>
              <a:pPr algn="r" defTabSz="857250">
                <a:lnSpc>
                  <a:spcPts val="1383"/>
                </a:lnSpc>
                <a:defRPr/>
              </a:pPr>
              <a:r>
                <a:rPr lang="en-US" sz="987">
                  <a:solidFill>
                    <a:srgbClr val="FAEEE7"/>
                  </a:solidFill>
                  <a:latin typeface="Roboto"/>
                </a:rPr>
                <a:t>10,000 </a:t>
              </a:r>
            </a:p>
          </p:txBody>
        </p:sp>
        <p:sp>
          <p:nvSpPr>
            <p:cNvPr id="21" name="TextBox 21"/>
            <p:cNvSpPr txBox="1"/>
            <p:nvPr/>
          </p:nvSpPr>
          <p:spPr>
            <a:xfrm>
              <a:off x="100211" y="2477978"/>
              <a:ext cx="479982" cy="219379"/>
            </a:xfrm>
            <a:prstGeom prst="rect">
              <a:avLst/>
            </a:prstGeom>
          </p:spPr>
          <p:txBody>
            <a:bodyPr lIns="0" tIns="0" rIns="0" bIns="0" rtlCol="0" anchor="t">
              <a:spAutoFit/>
            </a:bodyPr>
            <a:lstStyle/>
            <a:p>
              <a:pPr algn="r" defTabSz="857250">
                <a:lnSpc>
                  <a:spcPts val="1383"/>
                </a:lnSpc>
                <a:defRPr/>
              </a:pPr>
              <a:r>
                <a:rPr lang="en-US" sz="987">
                  <a:solidFill>
                    <a:srgbClr val="FAEEE7"/>
                  </a:solidFill>
                  <a:latin typeface="Roboto"/>
                </a:rPr>
                <a:t>5,000 </a:t>
              </a:r>
            </a:p>
          </p:txBody>
        </p:sp>
        <p:sp>
          <p:nvSpPr>
            <p:cNvPr id="22" name="TextBox 22"/>
            <p:cNvSpPr txBox="1"/>
            <p:nvPr/>
          </p:nvSpPr>
          <p:spPr>
            <a:xfrm>
              <a:off x="435760" y="3731254"/>
              <a:ext cx="144428" cy="219379"/>
            </a:xfrm>
            <a:prstGeom prst="rect">
              <a:avLst/>
            </a:prstGeom>
          </p:spPr>
          <p:txBody>
            <a:bodyPr lIns="0" tIns="0" rIns="0" bIns="0" rtlCol="0" anchor="t">
              <a:spAutoFit/>
            </a:bodyPr>
            <a:lstStyle/>
            <a:p>
              <a:pPr algn="r" defTabSz="857250">
                <a:lnSpc>
                  <a:spcPts val="1383"/>
                </a:lnSpc>
                <a:defRPr/>
              </a:pPr>
              <a:r>
                <a:rPr lang="en-US" sz="987">
                  <a:solidFill>
                    <a:srgbClr val="FAEEE7"/>
                  </a:solidFill>
                  <a:latin typeface="Roboto"/>
                </a:rPr>
                <a:t>0 </a:t>
              </a:r>
            </a:p>
          </p:txBody>
        </p:sp>
        <p:grpSp>
          <p:nvGrpSpPr>
            <p:cNvPr id="23" name="Group 23"/>
            <p:cNvGrpSpPr>
              <a:grpSpLocks noChangeAspect="1"/>
            </p:cNvGrpSpPr>
            <p:nvPr/>
          </p:nvGrpSpPr>
          <p:grpSpPr>
            <a:xfrm>
              <a:off x="669407" y="290691"/>
              <a:ext cx="10384673" cy="3574753"/>
              <a:chOff x="0" y="371255"/>
              <a:chExt cx="20831174" cy="7170789"/>
            </a:xfrm>
          </p:grpSpPr>
          <p:sp>
            <p:nvSpPr>
              <p:cNvPr id="24" name="Freeform 24"/>
              <p:cNvSpPr/>
              <p:nvPr/>
            </p:nvSpPr>
            <p:spPr>
              <a:xfrm>
                <a:off x="0" y="3512265"/>
                <a:ext cx="1249871" cy="4029779"/>
              </a:xfrm>
              <a:custGeom>
                <a:avLst/>
                <a:gdLst/>
                <a:ahLst/>
                <a:cxnLst/>
                <a:rect l="l" t="t" r="r" b="b"/>
                <a:pathLst>
                  <a:path w="1249871" h="4029779">
                    <a:moveTo>
                      <a:pt x="0" y="4029779"/>
                    </a:moveTo>
                    <a:lnTo>
                      <a:pt x="0" y="99989"/>
                    </a:lnTo>
                    <a:cubicBezTo>
                      <a:pt x="0" y="44767"/>
                      <a:pt x="44767" y="0"/>
                      <a:pt x="99990" y="0"/>
                    </a:cubicBezTo>
                    <a:lnTo>
                      <a:pt x="1149881" y="0"/>
                    </a:lnTo>
                    <a:cubicBezTo>
                      <a:pt x="1205104" y="0"/>
                      <a:pt x="1249871" y="44767"/>
                      <a:pt x="1249871" y="99989"/>
                    </a:cubicBezTo>
                    <a:lnTo>
                      <a:pt x="1249871" y="4029779"/>
                    </a:lnTo>
                    <a:close/>
                  </a:path>
                </a:pathLst>
              </a:custGeom>
              <a:solidFill>
                <a:srgbClr val="00C2CB"/>
              </a:solidFill>
            </p:spPr>
          </p:sp>
          <p:sp>
            <p:nvSpPr>
              <p:cNvPr id="25" name="Freeform 25"/>
              <p:cNvSpPr/>
              <p:nvPr/>
            </p:nvSpPr>
            <p:spPr>
              <a:xfrm>
                <a:off x="1958130" y="3320194"/>
                <a:ext cx="1249870" cy="4221849"/>
              </a:xfrm>
              <a:custGeom>
                <a:avLst/>
                <a:gdLst/>
                <a:ahLst/>
                <a:cxnLst/>
                <a:rect l="l" t="t" r="r" b="b"/>
                <a:pathLst>
                  <a:path w="1249870" h="4221849">
                    <a:moveTo>
                      <a:pt x="0" y="4221850"/>
                    </a:moveTo>
                    <a:lnTo>
                      <a:pt x="0" y="99990"/>
                    </a:lnTo>
                    <a:cubicBezTo>
                      <a:pt x="0" y="44767"/>
                      <a:pt x="44767" y="0"/>
                      <a:pt x="99990" y="0"/>
                    </a:cubicBezTo>
                    <a:lnTo>
                      <a:pt x="1149881" y="0"/>
                    </a:lnTo>
                    <a:cubicBezTo>
                      <a:pt x="1205104" y="0"/>
                      <a:pt x="1249871" y="44767"/>
                      <a:pt x="1249871" y="99990"/>
                    </a:cubicBezTo>
                    <a:lnTo>
                      <a:pt x="1249871" y="4221850"/>
                    </a:lnTo>
                    <a:close/>
                  </a:path>
                </a:pathLst>
              </a:custGeom>
              <a:solidFill>
                <a:srgbClr val="00C2CB"/>
              </a:solidFill>
            </p:spPr>
          </p:sp>
          <p:sp>
            <p:nvSpPr>
              <p:cNvPr id="26" name="Freeform 26"/>
              <p:cNvSpPr/>
              <p:nvPr/>
            </p:nvSpPr>
            <p:spPr>
              <a:xfrm>
                <a:off x="3916261" y="3087396"/>
                <a:ext cx="1249870" cy="4454647"/>
              </a:xfrm>
              <a:custGeom>
                <a:avLst/>
                <a:gdLst/>
                <a:ahLst/>
                <a:cxnLst/>
                <a:rect l="l" t="t" r="r" b="b"/>
                <a:pathLst>
                  <a:path w="1249870" h="4454647">
                    <a:moveTo>
                      <a:pt x="0" y="4454648"/>
                    </a:moveTo>
                    <a:lnTo>
                      <a:pt x="0" y="99990"/>
                    </a:lnTo>
                    <a:cubicBezTo>
                      <a:pt x="0" y="44767"/>
                      <a:pt x="44767" y="0"/>
                      <a:pt x="99990" y="0"/>
                    </a:cubicBezTo>
                    <a:lnTo>
                      <a:pt x="1149881" y="0"/>
                    </a:lnTo>
                    <a:cubicBezTo>
                      <a:pt x="1205103" y="0"/>
                      <a:pt x="1249870" y="44767"/>
                      <a:pt x="1249870" y="99990"/>
                    </a:cubicBezTo>
                    <a:lnTo>
                      <a:pt x="1249870" y="4454648"/>
                    </a:lnTo>
                    <a:close/>
                  </a:path>
                </a:pathLst>
              </a:custGeom>
              <a:solidFill>
                <a:srgbClr val="00C2CB"/>
              </a:solidFill>
            </p:spPr>
          </p:sp>
          <p:sp>
            <p:nvSpPr>
              <p:cNvPr id="27" name="Freeform 27"/>
              <p:cNvSpPr/>
              <p:nvPr/>
            </p:nvSpPr>
            <p:spPr>
              <a:xfrm>
                <a:off x="5874391" y="2562973"/>
                <a:ext cx="1249871" cy="4979071"/>
              </a:xfrm>
              <a:custGeom>
                <a:avLst/>
                <a:gdLst/>
                <a:ahLst/>
                <a:cxnLst/>
                <a:rect l="l" t="t" r="r" b="b"/>
                <a:pathLst>
                  <a:path w="1249871" h="4979071">
                    <a:moveTo>
                      <a:pt x="0" y="4979071"/>
                    </a:moveTo>
                    <a:lnTo>
                      <a:pt x="0" y="99989"/>
                    </a:lnTo>
                    <a:cubicBezTo>
                      <a:pt x="0" y="44767"/>
                      <a:pt x="44767" y="0"/>
                      <a:pt x="99990" y="0"/>
                    </a:cubicBezTo>
                    <a:lnTo>
                      <a:pt x="1149881" y="0"/>
                    </a:lnTo>
                    <a:cubicBezTo>
                      <a:pt x="1176400" y="0"/>
                      <a:pt x="1201833" y="10534"/>
                      <a:pt x="1220584" y="29286"/>
                    </a:cubicBezTo>
                    <a:cubicBezTo>
                      <a:pt x="1239336" y="48038"/>
                      <a:pt x="1249871" y="73471"/>
                      <a:pt x="1249871" y="99989"/>
                    </a:cubicBezTo>
                    <a:lnTo>
                      <a:pt x="1249871" y="4979071"/>
                    </a:lnTo>
                    <a:close/>
                  </a:path>
                </a:pathLst>
              </a:custGeom>
              <a:solidFill>
                <a:srgbClr val="00C2CB"/>
              </a:solidFill>
            </p:spPr>
          </p:sp>
          <p:sp>
            <p:nvSpPr>
              <p:cNvPr id="28" name="Freeform 28"/>
              <p:cNvSpPr/>
              <p:nvPr/>
            </p:nvSpPr>
            <p:spPr>
              <a:xfrm>
                <a:off x="7832522" y="2359840"/>
                <a:ext cx="1249870" cy="5182203"/>
              </a:xfrm>
              <a:custGeom>
                <a:avLst/>
                <a:gdLst/>
                <a:ahLst/>
                <a:cxnLst/>
                <a:rect l="l" t="t" r="r" b="b"/>
                <a:pathLst>
                  <a:path w="1249870" h="5182203">
                    <a:moveTo>
                      <a:pt x="0" y="5182204"/>
                    </a:moveTo>
                    <a:lnTo>
                      <a:pt x="0" y="99990"/>
                    </a:lnTo>
                    <a:cubicBezTo>
                      <a:pt x="0" y="44767"/>
                      <a:pt x="44767" y="1"/>
                      <a:pt x="99989" y="0"/>
                    </a:cubicBezTo>
                    <a:lnTo>
                      <a:pt x="1149880" y="0"/>
                    </a:lnTo>
                    <a:cubicBezTo>
                      <a:pt x="1176399" y="0"/>
                      <a:pt x="1201832" y="10535"/>
                      <a:pt x="1220584" y="29287"/>
                    </a:cubicBezTo>
                    <a:cubicBezTo>
                      <a:pt x="1239335" y="48038"/>
                      <a:pt x="1249870" y="73471"/>
                      <a:pt x="1249870" y="99990"/>
                    </a:cubicBezTo>
                    <a:lnTo>
                      <a:pt x="1249870" y="5182204"/>
                    </a:lnTo>
                    <a:close/>
                  </a:path>
                </a:pathLst>
              </a:custGeom>
              <a:solidFill>
                <a:srgbClr val="00C2CB"/>
              </a:solidFill>
            </p:spPr>
          </p:sp>
          <p:sp>
            <p:nvSpPr>
              <p:cNvPr id="29" name="Freeform 29"/>
              <p:cNvSpPr/>
              <p:nvPr/>
            </p:nvSpPr>
            <p:spPr>
              <a:xfrm>
                <a:off x="9790652" y="2099891"/>
                <a:ext cx="1249870" cy="5442152"/>
              </a:xfrm>
              <a:custGeom>
                <a:avLst/>
                <a:gdLst/>
                <a:ahLst/>
                <a:cxnLst/>
                <a:rect l="l" t="t" r="r" b="b"/>
                <a:pathLst>
                  <a:path w="1249870" h="5442152">
                    <a:moveTo>
                      <a:pt x="0" y="5442153"/>
                    </a:moveTo>
                    <a:lnTo>
                      <a:pt x="0" y="99990"/>
                    </a:lnTo>
                    <a:cubicBezTo>
                      <a:pt x="0" y="73471"/>
                      <a:pt x="10535" y="48038"/>
                      <a:pt x="29287" y="29287"/>
                    </a:cubicBezTo>
                    <a:cubicBezTo>
                      <a:pt x="48038" y="10535"/>
                      <a:pt x="73471" y="0"/>
                      <a:pt x="99990" y="0"/>
                    </a:cubicBezTo>
                    <a:lnTo>
                      <a:pt x="1149881" y="0"/>
                    </a:lnTo>
                    <a:cubicBezTo>
                      <a:pt x="1205103" y="1"/>
                      <a:pt x="1249870" y="44767"/>
                      <a:pt x="1249870" y="99990"/>
                    </a:cubicBezTo>
                    <a:lnTo>
                      <a:pt x="1249870" y="5442153"/>
                    </a:lnTo>
                    <a:close/>
                  </a:path>
                </a:pathLst>
              </a:custGeom>
              <a:solidFill>
                <a:srgbClr val="00C2CB"/>
              </a:solidFill>
            </p:spPr>
          </p:sp>
          <p:sp>
            <p:nvSpPr>
              <p:cNvPr id="30" name="Freeform 30"/>
              <p:cNvSpPr/>
              <p:nvPr/>
            </p:nvSpPr>
            <p:spPr>
              <a:xfrm>
                <a:off x="11748782" y="1844970"/>
                <a:ext cx="1249871" cy="5697073"/>
              </a:xfrm>
              <a:custGeom>
                <a:avLst/>
                <a:gdLst/>
                <a:ahLst/>
                <a:cxnLst/>
                <a:rect l="l" t="t" r="r" b="b"/>
                <a:pathLst>
                  <a:path w="1249871" h="5697073">
                    <a:moveTo>
                      <a:pt x="0" y="5697074"/>
                    </a:moveTo>
                    <a:lnTo>
                      <a:pt x="0" y="99990"/>
                    </a:lnTo>
                    <a:cubicBezTo>
                      <a:pt x="0" y="73471"/>
                      <a:pt x="10535" y="48038"/>
                      <a:pt x="29287" y="29287"/>
                    </a:cubicBezTo>
                    <a:cubicBezTo>
                      <a:pt x="48038" y="10535"/>
                      <a:pt x="73471" y="0"/>
                      <a:pt x="99990" y="0"/>
                    </a:cubicBezTo>
                    <a:lnTo>
                      <a:pt x="1149881" y="0"/>
                    </a:lnTo>
                    <a:cubicBezTo>
                      <a:pt x="1176400" y="0"/>
                      <a:pt x="1201833" y="10535"/>
                      <a:pt x="1220585" y="29287"/>
                    </a:cubicBezTo>
                    <a:cubicBezTo>
                      <a:pt x="1239336" y="48038"/>
                      <a:pt x="1249871" y="73471"/>
                      <a:pt x="1249871" y="99990"/>
                    </a:cubicBezTo>
                    <a:lnTo>
                      <a:pt x="1249871" y="5697074"/>
                    </a:lnTo>
                    <a:close/>
                  </a:path>
                </a:pathLst>
              </a:custGeom>
              <a:solidFill>
                <a:srgbClr val="00C2CB"/>
              </a:solidFill>
            </p:spPr>
          </p:sp>
          <p:sp>
            <p:nvSpPr>
              <p:cNvPr id="31" name="Freeform 31"/>
              <p:cNvSpPr/>
              <p:nvPr/>
            </p:nvSpPr>
            <p:spPr>
              <a:xfrm>
                <a:off x="13706912" y="1221997"/>
                <a:ext cx="1249871" cy="6320046"/>
              </a:xfrm>
              <a:custGeom>
                <a:avLst/>
                <a:gdLst/>
                <a:ahLst/>
                <a:cxnLst/>
                <a:rect l="l" t="t" r="r" b="b"/>
                <a:pathLst>
                  <a:path w="1249871" h="6320046">
                    <a:moveTo>
                      <a:pt x="0" y="6320047"/>
                    </a:moveTo>
                    <a:lnTo>
                      <a:pt x="0" y="99990"/>
                    </a:lnTo>
                    <a:cubicBezTo>
                      <a:pt x="0" y="73471"/>
                      <a:pt x="10534" y="48038"/>
                      <a:pt x="29287" y="29286"/>
                    </a:cubicBezTo>
                    <a:cubicBezTo>
                      <a:pt x="48039" y="10535"/>
                      <a:pt x="73472" y="0"/>
                      <a:pt x="99991" y="1"/>
                    </a:cubicBezTo>
                    <a:lnTo>
                      <a:pt x="1149882" y="1"/>
                    </a:lnTo>
                    <a:cubicBezTo>
                      <a:pt x="1205105" y="1"/>
                      <a:pt x="1249871" y="44768"/>
                      <a:pt x="1249871" y="99990"/>
                    </a:cubicBezTo>
                    <a:lnTo>
                      <a:pt x="1249871" y="6320047"/>
                    </a:lnTo>
                    <a:close/>
                  </a:path>
                </a:pathLst>
              </a:custGeom>
              <a:solidFill>
                <a:srgbClr val="00C2CB"/>
              </a:solidFill>
            </p:spPr>
          </p:sp>
          <p:sp>
            <p:nvSpPr>
              <p:cNvPr id="32" name="Freeform 32"/>
              <p:cNvSpPr/>
              <p:nvPr/>
            </p:nvSpPr>
            <p:spPr>
              <a:xfrm>
                <a:off x="15665044" y="927858"/>
                <a:ext cx="1249869" cy="6614186"/>
              </a:xfrm>
              <a:custGeom>
                <a:avLst/>
                <a:gdLst/>
                <a:ahLst/>
                <a:cxnLst/>
                <a:rect l="l" t="t" r="r" b="b"/>
                <a:pathLst>
                  <a:path w="1249869" h="6614186">
                    <a:moveTo>
                      <a:pt x="0" y="6614186"/>
                    </a:moveTo>
                    <a:lnTo>
                      <a:pt x="0" y="99989"/>
                    </a:lnTo>
                    <a:cubicBezTo>
                      <a:pt x="0" y="44767"/>
                      <a:pt x="44766" y="0"/>
                      <a:pt x="99989" y="0"/>
                    </a:cubicBezTo>
                    <a:lnTo>
                      <a:pt x="1149880" y="0"/>
                    </a:lnTo>
                    <a:cubicBezTo>
                      <a:pt x="1205103" y="0"/>
                      <a:pt x="1249869" y="44767"/>
                      <a:pt x="1249869" y="99989"/>
                    </a:cubicBezTo>
                    <a:lnTo>
                      <a:pt x="1249869" y="6614186"/>
                    </a:lnTo>
                    <a:close/>
                  </a:path>
                </a:pathLst>
              </a:custGeom>
              <a:solidFill>
                <a:srgbClr val="00C2CB"/>
              </a:solidFill>
            </p:spPr>
          </p:sp>
          <p:sp>
            <p:nvSpPr>
              <p:cNvPr id="33" name="Freeform 33"/>
              <p:cNvSpPr/>
              <p:nvPr/>
            </p:nvSpPr>
            <p:spPr>
              <a:xfrm>
                <a:off x="17623174" y="676456"/>
                <a:ext cx="1249871" cy="6865587"/>
              </a:xfrm>
              <a:custGeom>
                <a:avLst/>
                <a:gdLst/>
                <a:ahLst/>
                <a:cxnLst/>
                <a:rect l="l" t="t" r="r" b="b"/>
                <a:pathLst>
                  <a:path w="1249871" h="6865587">
                    <a:moveTo>
                      <a:pt x="0" y="6865588"/>
                    </a:moveTo>
                    <a:lnTo>
                      <a:pt x="0" y="99990"/>
                    </a:lnTo>
                    <a:cubicBezTo>
                      <a:pt x="0" y="44767"/>
                      <a:pt x="44766" y="1"/>
                      <a:pt x="99989" y="0"/>
                    </a:cubicBezTo>
                    <a:lnTo>
                      <a:pt x="1149880" y="0"/>
                    </a:lnTo>
                    <a:cubicBezTo>
                      <a:pt x="1176399" y="0"/>
                      <a:pt x="1201832" y="10534"/>
                      <a:pt x="1220584" y="29286"/>
                    </a:cubicBezTo>
                    <a:cubicBezTo>
                      <a:pt x="1239337" y="48038"/>
                      <a:pt x="1249871" y="73471"/>
                      <a:pt x="1249871" y="99990"/>
                    </a:cubicBezTo>
                    <a:lnTo>
                      <a:pt x="1249871" y="6865588"/>
                    </a:lnTo>
                    <a:close/>
                  </a:path>
                </a:pathLst>
              </a:custGeom>
              <a:solidFill>
                <a:srgbClr val="00C2CB"/>
              </a:solidFill>
            </p:spPr>
          </p:sp>
          <p:sp>
            <p:nvSpPr>
              <p:cNvPr id="34" name="Freeform 34"/>
              <p:cNvSpPr/>
              <p:nvPr/>
            </p:nvSpPr>
            <p:spPr>
              <a:xfrm>
                <a:off x="19581304" y="371255"/>
                <a:ext cx="1249871" cy="7170789"/>
              </a:xfrm>
              <a:custGeom>
                <a:avLst/>
                <a:gdLst/>
                <a:ahLst/>
                <a:cxnLst/>
                <a:rect l="l" t="t" r="r" b="b"/>
                <a:pathLst>
                  <a:path w="1249871" h="7170789">
                    <a:moveTo>
                      <a:pt x="0" y="7170789"/>
                    </a:moveTo>
                    <a:lnTo>
                      <a:pt x="0" y="99990"/>
                    </a:lnTo>
                    <a:cubicBezTo>
                      <a:pt x="0" y="44767"/>
                      <a:pt x="44766" y="0"/>
                      <a:pt x="99989" y="0"/>
                    </a:cubicBezTo>
                    <a:lnTo>
                      <a:pt x="1149880" y="0"/>
                    </a:lnTo>
                    <a:cubicBezTo>
                      <a:pt x="1176400" y="0"/>
                      <a:pt x="1201832" y="10534"/>
                      <a:pt x="1220584" y="29286"/>
                    </a:cubicBezTo>
                    <a:cubicBezTo>
                      <a:pt x="1239337" y="48038"/>
                      <a:pt x="1249871" y="73471"/>
                      <a:pt x="1249871" y="99990"/>
                    </a:cubicBezTo>
                    <a:lnTo>
                      <a:pt x="1249871" y="7170789"/>
                    </a:lnTo>
                    <a:close/>
                  </a:path>
                </a:pathLst>
              </a:custGeom>
              <a:solidFill>
                <a:srgbClr val="00C2CB"/>
              </a:solidFill>
            </p:spPr>
          </p:sp>
        </p:grpSp>
      </p:grpSp>
      <p:sp>
        <p:nvSpPr>
          <p:cNvPr id="35" name="TextBox 35"/>
          <p:cNvSpPr txBox="1"/>
          <p:nvPr/>
        </p:nvSpPr>
        <p:spPr>
          <a:xfrm>
            <a:off x="2209800" y="857856"/>
            <a:ext cx="938509" cy="493725"/>
          </a:xfrm>
          <a:prstGeom prst="rect">
            <a:avLst/>
          </a:prstGeom>
        </p:spPr>
        <p:txBody>
          <a:bodyPr lIns="0" tIns="0" rIns="0" bIns="0" rtlCol="0" anchor="t">
            <a:spAutoFit/>
          </a:bodyPr>
          <a:lstStyle/>
          <a:p>
            <a:pPr defTabSz="857250">
              <a:lnSpc>
                <a:spcPts val="1958"/>
              </a:lnSpc>
              <a:spcBef>
                <a:spcPct val="0"/>
              </a:spcBef>
              <a:defRPr/>
            </a:pPr>
            <a:r>
              <a:rPr lang="en-US" sz="1399">
                <a:solidFill>
                  <a:srgbClr val="FFFFFF"/>
                </a:solidFill>
                <a:latin typeface="Roboto"/>
              </a:rPr>
              <a:t>Number of Users</a:t>
            </a:r>
          </a:p>
        </p:txBody>
      </p:sp>
      <p:sp>
        <p:nvSpPr>
          <p:cNvPr id="36" name="TextBox 36"/>
          <p:cNvSpPr txBox="1"/>
          <p:nvPr/>
        </p:nvSpPr>
        <p:spPr>
          <a:xfrm>
            <a:off x="7131963" y="5747088"/>
            <a:ext cx="3260893" cy="1006879"/>
          </a:xfrm>
          <a:prstGeom prst="rect">
            <a:avLst/>
          </a:prstGeom>
        </p:spPr>
        <p:txBody>
          <a:bodyPr lIns="0" tIns="0" rIns="0" bIns="0" rtlCol="0" anchor="t">
            <a:spAutoFit/>
          </a:bodyPr>
          <a:lstStyle/>
          <a:p>
            <a:pPr algn="r" defTabSz="857250">
              <a:lnSpc>
                <a:spcPts val="1969"/>
              </a:lnSpc>
              <a:spcBef>
                <a:spcPct val="0"/>
              </a:spcBef>
              <a:defRPr/>
            </a:pPr>
            <a:r>
              <a:rPr lang="en-US" sz="1406" dirty="0">
                <a:solidFill>
                  <a:srgbClr val="FFFFFF"/>
                </a:solidFill>
                <a:latin typeface="Roboto"/>
              </a:rPr>
              <a:t>This data shows the number of registered users across the region who have access to consume data.</a:t>
            </a:r>
          </a:p>
          <a:p>
            <a:pPr defTabSz="857250">
              <a:lnSpc>
                <a:spcPts val="1969"/>
              </a:lnSpc>
              <a:spcBef>
                <a:spcPct val="0"/>
              </a:spcBef>
              <a:defRPr/>
            </a:pPr>
            <a:endParaRPr lang="en-US" sz="1406" dirty="0">
              <a:solidFill>
                <a:srgbClr val="FFFFFF"/>
              </a:solidFill>
              <a:latin typeface="Roboto"/>
            </a:endParaRPr>
          </a:p>
        </p:txBody>
      </p:sp>
      <p:sp>
        <p:nvSpPr>
          <p:cNvPr id="37" name="TextBox 37"/>
          <p:cNvSpPr txBox="1"/>
          <p:nvPr/>
        </p:nvSpPr>
        <p:spPr>
          <a:xfrm>
            <a:off x="4763451" y="411197"/>
            <a:ext cx="3407922" cy="493725"/>
          </a:xfrm>
          <a:prstGeom prst="rect">
            <a:avLst/>
          </a:prstGeom>
        </p:spPr>
        <p:txBody>
          <a:bodyPr wrap="square" lIns="0" tIns="0" rIns="0" bIns="0" rtlCol="0" anchor="t">
            <a:spAutoFit/>
          </a:bodyPr>
          <a:lstStyle/>
          <a:p>
            <a:pPr algn="ctr" defTabSz="857250">
              <a:lnSpc>
                <a:spcPts val="1958"/>
              </a:lnSpc>
              <a:spcBef>
                <a:spcPct val="0"/>
              </a:spcBef>
              <a:defRPr/>
            </a:pPr>
            <a:r>
              <a:rPr lang="en-US" sz="1399" b="1" dirty="0">
                <a:solidFill>
                  <a:srgbClr val="FFFFFF"/>
                </a:solidFill>
                <a:latin typeface="Roboto"/>
              </a:rPr>
              <a:t>L&amp;SC Shared Care Record</a:t>
            </a:r>
          </a:p>
          <a:p>
            <a:pPr algn="ctr" defTabSz="857250">
              <a:lnSpc>
                <a:spcPts val="1958"/>
              </a:lnSpc>
              <a:spcBef>
                <a:spcPct val="0"/>
              </a:spcBef>
              <a:defRPr/>
            </a:pPr>
            <a:r>
              <a:rPr lang="en-US" sz="1399" dirty="0">
                <a:solidFill>
                  <a:srgbClr val="FFFFFF"/>
                </a:solidFill>
                <a:latin typeface="Roboto"/>
              </a:rPr>
              <a:t> Registered Users (April 22  – February 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B6E466A-4FE3-28F9-7AF2-076D5563C51E}"/>
              </a:ext>
            </a:extLst>
          </p:cNvPr>
          <p:cNvGraphicFramePr>
            <a:graphicFrameLocks noGrp="1"/>
          </p:cNvGraphicFramePr>
          <p:nvPr>
            <p:ph sz="half" idx="1"/>
            <p:extLst>
              <p:ext uri="{D42A27DB-BD31-4B8C-83A1-F6EECF244321}">
                <p14:modId xmlns:p14="http://schemas.microsoft.com/office/powerpoint/2010/main" val="1127110655"/>
              </p:ext>
            </p:extLst>
          </p:nvPr>
        </p:nvGraphicFramePr>
        <p:xfrm>
          <a:off x="466928" y="980547"/>
          <a:ext cx="11514055" cy="5497853"/>
        </p:xfrm>
        <a:graphic>
          <a:graphicData uri="http://schemas.openxmlformats.org/drawingml/2006/table">
            <a:tbl>
              <a:tblPr firstRow="1" bandRow="1">
                <a:tableStyleId>{7DF18680-E054-41AD-8BC1-D1AEF772440D}</a:tableStyleId>
              </a:tblPr>
              <a:tblGrid>
                <a:gridCol w="5780523">
                  <a:extLst>
                    <a:ext uri="{9D8B030D-6E8A-4147-A177-3AD203B41FA5}">
                      <a16:colId xmlns:a16="http://schemas.microsoft.com/office/drawing/2014/main" val="1613953328"/>
                    </a:ext>
                  </a:extLst>
                </a:gridCol>
                <a:gridCol w="5733532">
                  <a:extLst>
                    <a:ext uri="{9D8B030D-6E8A-4147-A177-3AD203B41FA5}">
                      <a16:colId xmlns:a16="http://schemas.microsoft.com/office/drawing/2014/main" val="2274274677"/>
                    </a:ext>
                  </a:extLst>
                </a:gridCol>
              </a:tblGrid>
              <a:tr h="3876184">
                <a:tc>
                  <a:txBody>
                    <a:bodyPr/>
                    <a:lstStyle/>
                    <a:p>
                      <a:r>
                        <a:rPr lang="en-GB" sz="1600" b="1" dirty="0">
                          <a:solidFill>
                            <a:schemeClr val="tx1"/>
                          </a:solidFill>
                        </a:rPr>
                        <a:t>LTH Renal Medicine – clinical quote:</a:t>
                      </a:r>
                    </a:p>
                    <a:p>
                      <a:endParaRPr lang="en-GB" sz="1600" b="1" dirty="0">
                        <a:solidFill>
                          <a:schemeClr val="tx1"/>
                        </a:solidFill>
                      </a:endParaRPr>
                    </a:p>
                    <a:p>
                      <a:pPr algn="l"/>
                      <a:r>
                        <a:rPr lang="en-US" sz="1300" i="1" dirty="0">
                          <a:solidFill>
                            <a:schemeClr val="tx1"/>
                          </a:solidFill>
                        </a:rPr>
                        <a:t>“Excellent. Accessing primary care records has enormously improved patient care.  Definitely- the medication list can be reviewed and various parameters which in the past was impossible to gain. Renal patients are complex and are on many medications. Reviewing the  prescribed medications helps to accurately record the medication list and also look for medications that was tried in the past and patient had side-effects etc. Time saved is enormous.” </a:t>
                      </a:r>
                    </a:p>
                    <a:p>
                      <a:pPr algn="l"/>
                      <a:endParaRPr lang="en-US" sz="1300" i="1" dirty="0">
                        <a:solidFill>
                          <a:schemeClr val="tx1"/>
                        </a:solidFill>
                      </a:endParaRPr>
                    </a:p>
                    <a:p>
                      <a:pPr algn="l"/>
                      <a:r>
                        <a:rPr lang="en-US" sz="1300" i="0" dirty="0">
                          <a:solidFill>
                            <a:schemeClr val="tx1"/>
                          </a:solidFill>
                        </a:rPr>
                        <a:t>LTH Pharmacy – clinical quote:</a:t>
                      </a:r>
                    </a:p>
                    <a:p>
                      <a:pPr marL="0" algn="l" defTabSz="457200" rtl="0" eaLnBrk="1" latinLnBrk="0" hangingPunct="1"/>
                      <a:r>
                        <a:rPr lang="en-GB" sz="1300" b="1" i="1" kern="1200" dirty="0">
                          <a:solidFill>
                            <a:schemeClr val="tx1"/>
                          </a:solidFill>
                          <a:latin typeface="+mn-lt"/>
                          <a:ea typeface="+mn-ea"/>
                          <a:cs typeface="+mn-cs"/>
                        </a:rPr>
                        <a:t>‘’I’d suggest it has revolutionised our processes for medicines reconciliation on admission, with hard evidence it supports us reducing the 25% error rate on admission to zero. In these times when face to face access to patients isn’t always possible – either in high-risk in-patient areas, or through shielding / isolating staff working from home – being able to access GP records of drug histories is invaluable.’’ – Gareth Price, Chief Pharmacist, Lancashire Teaching Hospitals</a:t>
                      </a:r>
                    </a:p>
                    <a:p>
                      <a:pPr marL="0" algn="l" defTabSz="457200" rtl="0" eaLnBrk="1" latinLnBrk="0" hangingPunct="1"/>
                      <a:endParaRPr lang="en-GB" sz="1300" b="1" i="1" kern="1200" dirty="0">
                        <a:solidFill>
                          <a:schemeClr val="tx1"/>
                        </a:solidFill>
                        <a:latin typeface="+mn-lt"/>
                        <a:ea typeface="+mn-ea"/>
                        <a:cs typeface="+mn-cs"/>
                      </a:endParaRPr>
                    </a:p>
                  </a:txBody>
                  <a:tcPr marL="121920" marR="121920" marT="60960" marB="60960"/>
                </a:tc>
                <a:tc>
                  <a:txBody>
                    <a:bodyPr/>
                    <a:lstStyle/>
                    <a:p>
                      <a:r>
                        <a:rPr lang="en-GB" sz="1500" dirty="0">
                          <a:solidFill>
                            <a:schemeClr val="tx1"/>
                          </a:solidFill>
                        </a:rPr>
                        <a:t>BFWH Pain Management – clinical quote:</a:t>
                      </a:r>
                    </a:p>
                    <a:p>
                      <a:endParaRPr lang="en-GB" sz="1500" dirty="0">
                        <a:solidFill>
                          <a:schemeClr val="tx1"/>
                        </a:solidFill>
                      </a:endParaRPr>
                    </a:p>
                    <a:p>
                      <a:r>
                        <a:rPr lang="en-GB" sz="1300" i="1" dirty="0">
                          <a:solidFill>
                            <a:schemeClr val="tx1"/>
                          </a:solidFill>
                        </a:rPr>
                        <a:t>“</a:t>
                      </a:r>
                      <a:r>
                        <a:rPr lang="en-US" sz="1300" i="1" dirty="0">
                          <a:solidFill>
                            <a:schemeClr val="tx1"/>
                          </a:solidFill>
                        </a:rPr>
                        <a:t>I get an accurate list of medications from the GP record which allows me to review what the patient has previously tried and avoid retrialling failed treatment.  2.  Patients don't just come to our hospital with the problem and I do not have access to records from other specialists elsewhere (spinal team especially).  Some patients do not remember what they were told and I can review these often on the system. </a:t>
                      </a:r>
                    </a:p>
                    <a:p>
                      <a:endParaRPr lang="en-US" sz="1300" i="1" dirty="0">
                        <a:solidFill>
                          <a:schemeClr val="tx1"/>
                        </a:solidFill>
                      </a:endParaRPr>
                    </a:p>
                    <a:p>
                      <a:pPr marL="228600" indent="-228600">
                        <a:buAutoNum type="arabicPeriod"/>
                      </a:pPr>
                      <a:r>
                        <a:rPr lang="en-US" sz="1300" i="1" dirty="0">
                          <a:solidFill>
                            <a:schemeClr val="tx1"/>
                          </a:solidFill>
                        </a:rPr>
                        <a:t>patient forgets their list of drugs and I can review with them in clinic (if they are happy for me to access)   preventing prescribing errors. </a:t>
                      </a:r>
                    </a:p>
                    <a:p>
                      <a:pPr marL="228600" indent="-228600">
                        <a:buAutoNum type="arabicPeriod"/>
                      </a:pPr>
                      <a:r>
                        <a:rPr lang="en-US" sz="1300" i="1" dirty="0">
                          <a:solidFill>
                            <a:schemeClr val="tx1"/>
                          </a:solidFill>
                        </a:rPr>
                        <a:t>prevents delays and need for follow up appointments as I can often access letters sent to GP from other hospitals instead of writing for copy letters and then reviewing the patient.  Also means GP or other hospital don’t have to send us copy letters.  Again with GP permission”</a:t>
                      </a:r>
                      <a:endParaRPr lang="en-GB" sz="1900" dirty="0">
                        <a:solidFill>
                          <a:schemeClr val="tx1"/>
                        </a:solidFill>
                      </a:endParaRPr>
                    </a:p>
                  </a:txBody>
                  <a:tcPr marL="121920" marR="121920" marT="60960" marB="60960"/>
                </a:tc>
                <a:extLst>
                  <a:ext uri="{0D108BD9-81ED-4DB2-BD59-A6C34878D82A}">
                    <a16:rowId xmlns:a16="http://schemas.microsoft.com/office/drawing/2014/main" val="3555538721"/>
                  </a:ext>
                </a:extLst>
              </a:tr>
              <a:tr h="1621669">
                <a:tc>
                  <a:txBody>
                    <a:bodyPr/>
                    <a:lstStyle/>
                    <a:p>
                      <a:r>
                        <a:rPr lang="en-GB" sz="1300" b="1" i="0" dirty="0"/>
                        <a:t>LSCFT Mental Health – clinical quote:</a:t>
                      </a:r>
                    </a:p>
                    <a:p>
                      <a:endParaRPr lang="en-GB" sz="1300" b="1" i="1" dirty="0"/>
                    </a:p>
                    <a:p>
                      <a:r>
                        <a:rPr lang="en-GB" sz="1300" b="1" i="1" dirty="0"/>
                        <a:t>“</a:t>
                      </a:r>
                      <a:r>
                        <a:rPr lang="en-US" sz="1300" b="1" i="1" dirty="0"/>
                        <a:t>Would be lost without it….. less telephone calls as the information is all displayed quickly.”</a:t>
                      </a:r>
                    </a:p>
                  </a:txBody>
                  <a:tcPr marL="121920" marR="121920" marT="60960" marB="60960"/>
                </a:tc>
                <a:tc>
                  <a:txBody>
                    <a:bodyPr/>
                    <a:lstStyle/>
                    <a:p>
                      <a:r>
                        <a:rPr lang="en-GB" sz="1300" b="1" dirty="0"/>
                        <a:t>CGL Drug &amp; Alcohol Service – clinical quote:</a:t>
                      </a:r>
                    </a:p>
                    <a:p>
                      <a:endParaRPr lang="en-GB" sz="1300" b="0" i="0" u="none" strike="noStrike" kern="1200" baseline="0" dirty="0">
                        <a:solidFill>
                          <a:schemeClr val="dk1"/>
                        </a:solidFill>
                        <a:latin typeface="+mn-lt"/>
                        <a:ea typeface="+mn-ea"/>
                        <a:cs typeface="+mn-cs"/>
                      </a:endParaRPr>
                    </a:p>
                    <a:p>
                      <a:r>
                        <a:rPr lang="en-US" sz="1300" b="1" i="1" u="none" strike="noStrike" kern="1200" baseline="0" dirty="0">
                          <a:solidFill>
                            <a:schemeClr val="dk1"/>
                          </a:solidFill>
                          <a:latin typeface="+mn-lt"/>
                          <a:ea typeface="+mn-ea"/>
                          <a:cs typeface="+mn-cs"/>
                        </a:rPr>
                        <a:t>“Very useful as no need to e - mail surgeries for medical summaries, saves time in receiving info, life saving, uploading to client documents etc.”</a:t>
                      </a:r>
                      <a:endParaRPr lang="en-GB" sz="1300" b="1" i="1" dirty="0"/>
                    </a:p>
                  </a:txBody>
                  <a:tcPr marL="121920" marR="121920" marT="60960" marB="60960"/>
                </a:tc>
                <a:extLst>
                  <a:ext uri="{0D108BD9-81ED-4DB2-BD59-A6C34878D82A}">
                    <a16:rowId xmlns:a16="http://schemas.microsoft.com/office/drawing/2014/main" val="2709349350"/>
                  </a:ext>
                </a:extLst>
              </a:tr>
            </a:tbl>
          </a:graphicData>
        </a:graphic>
      </p:graphicFrame>
      <p:sp>
        <p:nvSpPr>
          <p:cNvPr id="3" name="Title 2">
            <a:extLst>
              <a:ext uri="{FF2B5EF4-FFF2-40B4-BE49-F238E27FC236}">
                <a16:creationId xmlns:a16="http://schemas.microsoft.com/office/drawing/2014/main" id="{542CB662-4F08-41DB-6125-5FD2D5B5A121}"/>
              </a:ext>
            </a:extLst>
          </p:cNvPr>
          <p:cNvSpPr>
            <a:spLocks noGrp="1"/>
          </p:cNvSpPr>
          <p:nvPr>
            <p:ph type="title"/>
          </p:nvPr>
        </p:nvSpPr>
        <p:spPr>
          <a:xfrm>
            <a:off x="381883" y="-398833"/>
            <a:ext cx="11599099" cy="2246614"/>
          </a:xfrm>
        </p:spPr>
        <p:txBody>
          <a:bodyPr/>
          <a:lstStyle/>
          <a:p>
            <a:r>
              <a:rPr lang="en-GB" dirty="0"/>
              <a:t>Benefits – You have to seek feedback – good and bad</a:t>
            </a:r>
          </a:p>
        </p:txBody>
      </p:sp>
      <p:sp>
        <p:nvSpPr>
          <p:cNvPr id="4" name="Slide Number Placeholder 3">
            <a:extLst>
              <a:ext uri="{FF2B5EF4-FFF2-40B4-BE49-F238E27FC236}">
                <a16:creationId xmlns:a16="http://schemas.microsoft.com/office/drawing/2014/main" id="{25B252E9-7112-0A34-64E6-7C98185101BC}"/>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24</a:t>
            </a:fld>
            <a:endParaRPr lang="en-US" altLang="fr-FR" dirty="0">
              <a:solidFill>
                <a:prstClr val="white"/>
              </a:solidFill>
            </a:endParaRPr>
          </a:p>
        </p:txBody>
      </p:sp>
    </p:spTree>
    <p:extLst>
      <p:ext uri="{BB962C8B-B14F-4D97-AF65-F5344CB8AC3E}">
        <p14:creationId xmlns:p14="http://schemas.microsoft.com/office/powerpoint/2010/main" val="306921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D559B6-2CB3-6C56-EE22-73E142ABA447}"/>
              </a:ext>
            </a:extLst>
          </p:cNvPr>
          <p:cNvSpPr>
            <a:spLocks noGrp="1"/>
          </p:cNvSpPr>
          <p:nvPr>
            <p:ph sz="half" idx="1"/>
          </p:nvPr>
        </p:nvSpPr>
        <p:spPr>
          <a:xfrm>
            <a:off x="381887" y="1379016"/>
            <a:ext cx="10972800" cy="4964448"/>
          </a:xfrm>
        </p:spPr>
        <p:txBody>
          <a:bodyPr/>
          <a:lstStyle/>
          <a:p>
            <a:pPr marL="1200" indent="0">
              <a:buNone/>
            </a:pPr>
            <a:r>
              <a:rPr lang="en-GB" sz="2133" b="1" dirty="0">
                <a:latin typeface="Calibri" panose="020F0502020204030204" pitchFamily="34" charset="0"/>
                <a:ea typeface="Calibri" panose="020F0502020204030204" pitchFamily="34" charset="0"/>
              </a:rPr>
              <a:t>Rachel Dutton - Primrose Bank Nursing Home – feedback from POC:</a:t>
            </a:r>
          </a:p>
          <a:p>
            <a:pPr marL="1200" indent="0">
              <a:buNone/>
            </a:pPr>
            <a:r>
              <a:rPr lang="en-GB" sz="2133" i="1" dirty="0">
                <a:latin typeface="Calibri" panose="020F0502020204030204" pitchFamily="34" charset="0"/>
                <a:ea typeface="Calibri" panose="020F0502020204030204" pitchFamily="34" charset="0"/>
              </a:rPr>
              <a:t>“It will save everyone so much time and resources knowing that we can look up the information ourselves instead of asking GP and community teams to do this for us. I can’t be on my own when I say that I feel guilty for bothering nurses and doctors to look up dates of referrals so I can chase these with the relevant teams.</a:t>
            </a:r>
          </a:p>
          <a:p>
            <a:pPr marL="1200" indent="0">
              <a:buNone/>
            </a:pPr>
            <a:r>
              <a:rPr lang="en-GB" sz="2133" i="1" dirty="0">
                <a:latin typeface="Calibri" panose="020F0502020204030204" pitchFamily="34" charset="0"/>
                <a:ea typeface="Calibri" panose="020F0502020204030204" pitchFamily="34" charset="0"/>
              </a:rPr>
              <a:t>Also having access to a medical history allows us to better care for our residents as previously we can only record in their care plans what they have divulged to us at assessment, or the latest acute problem from the hospital, unless there is an EPACCS available in a hard copy for us. I honestly believe this is an absolute game changer for care managers and seniors so that we can build better, more informed plans of care and tailor care for the needs individual with a more in depth knowledge of how the physical needs and social care needs meet, and bring a better understanding of just what positive outcomes can be achieved for the individual.”</a:t>
            </a:r>
          </a:p>
          <a:p>
            <a:endParaRPr lang="en-GB" dirty="0"/>
          </a:p>
        </p:txBody>
      </p:sp>
      <p:sp>
        <p:nvSpPr>
          <p:cNvPr id="3" name="Title 2">
            <a:extLst>
              <a:ext uri="{FF2B5EF4-FFF2-40B4-BE49-F238E27FC236}">
                <a16:creationId xmlns:a16="http://schemas.microsoft.com/office/drawing/2014/main" id="{BF11DAA4-1E01-1F0E-EFBC-6E9B163BF480}"/>
              </a:ext>
            </a:extLst>
          </p:cNvPr>
          <p:cNvSpPr>
            <a:spLocks noGrp="1"/>
          </p:cNvSpPr>
          <p:nvPr>
            <p:ph type="title"/>
          </p:nvPr>
        </p:nvSpPr>
        <p:spPr>
          <a:xfrm>
            <a:off x="381887" y="608229"/>
            <a:ext cx="11315587" cy="635852"/>
          </a:xfrm>
        </p:spPr>
        <p:txBody>
          <a:bodyPr/>
          <a:lstStyle/>
          <a:p>
            <a:r>
              <a:rPr lang="en-GB" sz="2667" dirty="0"/>
              <a:t>Nursing Homes – we could make a real difference for citizens</a:t>
            </a:r>
          </a:p>
        </p:txBody>
      </p:sp>
      <p:sp>
        <p:nvSpPr>
          <p:cNvPr id="4" name="Slide Number Placeholder 3">
            <a:extLst>
              <a:ext uri="{FF2B5EF4-FFF2-40B4-BE49-F238E27FC236}">
                <a16:creationId xmlns:a16="http://schemas.microsoft.com/office/drawing/2014/main" id="{52BDD11E-C242-BE0F-A7A8-81AA7008D249}"/>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25</a:t>
            </a:fld>
            <a:endParaRPr lang="en-US" altLang="fr-FR" dirty="0">
              <a:solidFill>
                <a:prstClr val="white"/>
              </a:solidFill>
            </a:endParaRPr>
          </a:p>
        </p:txBody>
      </p:sp>
    </p:spTree>
    <p:extLst>
      <p:ext uri="{BB962C8B-B14F-4D97-AF65-F5344CB8AC3E}">
        <p14:creationId xmlns:p14="http://schemas.microsoft.com/office/powerpoint/2010/main" val="805833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Partnership Agreement with SCR Provider</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239596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34A82B-B327-42FD-9410-3FD338EEA375}"/>
              </a:ext>
            </a:extLst>
          </p:cNvPr>
          <p:cNvSpPr>
            <a:spLocks noGrp="1"/>
          </p:cNvSpPr>
          <p:nvPr>
            <p:ph sz="half" idx="1"/>
          </p:nvPr>
        </p:nvSpPr>
        <p:spPr>
          <a:xfrm>
            <a:off x="609600" y="1278489"/>
            <a:ext cx="10972800" cy="4847675"/>
          </a:xfrm>
        </p:spPr>
        <p:txBody>
          <a:bodyPr>
            <a:normAutofit fontScale="70000" lnSpcReduction="20000"/>
          </a:bodyPr>
          <a:lstStyle/>
          <a:p>
            <a:pPr marL="0" indent="0">
              <a:buNone/>
            </a:pPr>
            <a:r>
              <a:rPr lang="en-US" sz="2400" b="1" i="0" u="none" strike="noStrike" baseline="0" dirty="0">
                <a:solidFill>
                  <a:srgbClr val="000000"/>
                </a:solidFill>
                <a:latin typeface="Calibri" panose="020F0502020204030204" pitchFamily="34" charset="0"/>
              </a:rPr>
              <a:t>Creating a Sustainable Future </a:t>
            </a:r>
            <a:r>
              <a:rPr lang="en-GB" sz="2400" b="1" i="0" u="none" strike="noStrike" baseline="0" dirty="0">
                <a:solidFill>
                  <a:srgbClr val="000000"/>
                </a:solidFill>
                <a:latin typeface="Calibri" panose="020F0502020204030204" pitchFamily="34" charset="0"/>
              </a:rPr>
              <a:t>Asset Sweating</a:t>
            </a:r>
          </a:p>
          <a:p>
            <a:pPr marL="0" indent="0">
              <a:buNone/>
            </a:pPr>
            <a:r>
              <a:rPr lang="en-GB" sz="2400" b="0" i="0" u="none" strike="noStrike" baseline="0" dirty="0">
                <a:solidFill>
                  <a:srgbClr val="000000"/>
                </a:solidFill>
                <a:latin typeface="Calibri" panose="020F0502020204030204" pitchFamily="34" charset="0"/>
              </a:rPr>
              <a:t>	</a:t>
            </a:r>
            <a:r>
              <a:rPr lang="en-GB" sz="2400" i="0" u="none" strike="noStrike" baseline="0" dirty="0">
                <a:solidFill>
                  <a:srgbClr val="000000"/>
                </a:solidFill>
                <a:latin typeface="Calibri" panose="020F0502020204030204" pitchFamily="34" charset="0"/>
              </a:rPr>
              <a:t>Provide training and support: </a:t>
            </a:r>
          </a:p>
          <a:p>
            <a:pPr marL="0" indent="0">
              <a:buNone/>
            </a:pPr>
            <a:r>
              <a:rPr lang="en-US" sz="2400" i="0" u="none" strike="noStrike" baseline="0" dirty="0">
                <a:solidFill>
                  <a:srgbClr val="000000"/>
                </a:solidFill>
                <a:latin typeface="Calibri" panose="020F0502020204030204" pitchFamily="34" charset="0"/>
              </a:rPr>
              <a:t>	Monitor performance and adjust as needed: </a:t>
            </a:r>
          </a:p>
          <a:p>
            <a:pPr marL="0" indent="0">
              <a:buNone/>
            </a:pPr>
            <a:r>
              <a:rPr lang="en-GB" sz="2400" i="0" u="none" strike="noStrike" baseline="0" dirty="0">
                <a:solidFill>
                  <a:srgbClr val="000000"/>
                </a:solidFill>
                <a:latin typeface="Calibri" panose="020F0502020204030204" pitchFamily="34" charset="0"/>
              </a:rPr>
              <a:t>	Identify common clinical pathways: </a:t>
            </a:r>
          </a:p>
          <a:p>
            <a:pPr marL="0" indent="0">
              <a:buNone/>
            </a:pPr>
            <a:r>
              <a:rPr lang="en-US" sz="2400" i="0" u="none" strike="noStrike" baseline="0" dirty="0">
                <a:solidFill>
                  <a:srgbClr val="000000"/>
                </a:solidFill>
                <a:latin typeface="Calibri" panose="020F0502020204030204" pitchFamily="34" charset="0"/>
              </a:rPr>
              <a:t>	Configure the platform to support multiple clinical pathways </a:t>
            </a:r>
          </a:p>
          <a:p>
            <a:pPr marL="0" indent="0">
              <a:buNone/>
            </a:pPr>
            <a:r>
              <a:rPr lang="en-GB" sz="2400" i="0" u="none" strike="noStrike" baseline="0" dirty="0">
                <a:solidFill>
                  <a:srgbClr val="000000"/>
                </a:solidFill>
                <a:latin typeface="Calibri" panose="020F0502020204030204" pitchFamily="34" charset="0"/>
              </a:rPr>
              <a:t> </a:t>
            </a:r>
            <a:r>
              <a:rPr lang="en-GB" sz="2400" b="1" i="0" u="none" strike="noStrike" baseline="0" dirty="0">
                <a:solidFill>
                  <a:srgbClr val="000000"/>
                </a:solidFill>
                <a:latin typeface="Calibri" panose="020F0502020204030204" pitchFamily="34" charset="0"/>
              </a:rPr>
              <a:t>Financial Visibility</a:t>
            </a:r>
          </a:p>
          <a:p>
            <a:pPr marL="0" indent="0">
              <a:buNone/>
            </a:pPr>
            <a:r>
              <a:rPr lang="en-GB" sz="2200" b="0" i="0" u="none" strike="noStrike" baseline="0" dirty="0">
                <a:solidFill>
                  <a:srgbClr val="000000"/>
                </a:solidFill>
                <a:latin typeface="Calibri" panose="020F0502020204030204" pitchFamily="34" charset="0"/>
              </a:rPr>
              <a:t>	Cost: - </a:t>
            </a:r>
            <a:r>
              <a:rPr lang="en-US" sz="2200" b="0" i="0" u="none" strike="noStrike" baseline="0" dirty="0">
                <a:solidFill>
                  <a:srgbClr val="000000"/>
                </a:solidFill>
                <a:latin typeface="Calibri" panose="020F0502020204030204" pitchFamily="34" charset="0"/>
              </a:rPr>
              <a:t>An ESS model typically costs less upfront than a traditional licensing model. </a:t>
            </a:r>
          </a:p>
          <a:p>
            <a:pPr marL="0" indent="0">
              <a:buNone/>
            </a:pPr>
            <a:r>
              <a:rPr lang="en-GB" sz="2200" b="0" i="0" u="none" strike="noStrike" baseline="0" dirty="0">
                <a:latin typeface="Calibri" panose="020F0502020204030204" pitchFamily="34" charset="0"/>
              </a:rPr>
              <a:t>	Flexibility: </a:t>
            </a:r>
          </a:p>
          <a:p>
            <a:pPr marL="0" indent="0">
              <a:buNone/>
            </a:pPr>
            <a:r>
              <a:rPr lang="en-GB" sz="2200" b="0" i="0" u="none" strike="noStrike" baseline="0" dirty="0">
                <a:latin typeface="Calibri" panose="020F0502020204030204" pitchFamily="34" charset="0"/>
              </a:rPr>
              <a:t>	Ongoing Support and Maintenance: </a:t>
            </a:r>
          </a:p>
          <a:p>
            <a:pPr marL="0" indent="0">
              <a:buNone/>
            </a:pPr>
            <a:r>
              <a:rPr lang="en-GB" sz="2200" b="0" i="0" u="none" strike="noStrike" baseline="0" dirty="0">
                <a:latin typeface="Calibri" panose="020F0502020204030204" pitchFamily="34" charset="0"/>
              </a:rPr>
              <a:t>	 Focus on Outcomes: </a:t>
            </a:r>
          </a:p>
          <a:p>
            <a:pPr marL="0" indent="0">
              <a:buNone/>
            </a:pPr>
            <a:endParaRPr lang="en-GB" sz="2400" b="1" i="0" u="none" strike="noStrike" baseline="0" dirty="0">
              <a:solidFill>
                <a:srgbClr val="000000"/>
              </a:solidFill>
              <a:latin typeface="Calibri" panose="020F0502020204030204" pitchFamily="34" charset="0"/>
            </a:endParaRPr>
          </a:p>
          <a:p>
            <a:r>
              <a:rPr lang="en-GB" sz="2400" b="1" i="0" u="none" strike="noStrike" baseline="0" dirty="0">
                <a:solidFill>
                  <a:srgbClr val="000000"/>
                </a:solidFill>
                <a:latin typeface="Calibri" panose="020F0502020204030204" pitchFamily="34" charset="0"/>
              </a:rPr>
              <a:t>Joint Venture Benefits – further details on request</a:t>
            </a:r>
          </a:p>
          <a:p>
            <a:r>
              <a:rPr lang="en-GB" sz="2400" b="1" i="0" u="none" strike="noStrike" baseline="0" dirty="0">
                <a:solidFill>
                  <a:srgbClr val="000000"/>
                </a:solidFill>
                <a:latin typeface="Calibri" panose="020F0502020204030204" pitchFamily="34" charset="0"/>
              </a:rPr>
              <a:t>Market Pricing – further details for discussion</a:t>
            </a:r>
            <a:endParaRPr lang="en-GB" dirty="0"/>
          </a:p>
        </p:txBody>
      </p:sp>
      <p:sp>
        <p:nvSpPr>
          <p:cNvPr id="3" name="Title 2">
            <a:extLst>
              <a:ext uri="{FF2B5EF4-FFF2-40B4-BE49-F238E27FC236}">
                <a16:creationId xmlns:a16="http://schemas.microsoft.com/office/drawing/2014/main" id="{C1CD00C8-2E94-4F7B-BDFF-2BC5578E283F}"/>
              </a:ext>
            </a:extLst>
          </p:cNvPr>
          <p:cNvSpPr>
            <a:spLocks noGrp="1"/>
          </p:cNvSpPr>
          <p:nvPr>
            <p:ph type="title"/>
          </p:nvPr>
        </p:nvSpPr>
        <p:spPr>
          <a:xfrm>
            <a:off x="280211" y="573306"/>
            <a:ext cx="11402707" cy="317061"/>
          </a:xfrm>
        </p:spPr>
        <p:txBody>
          <a:bodyPr>
            <a:normAutofit fontScale="90000"/>
          </a:bodyPr>
          <a:lstStyle/>
          <a:p>
            <a:r>
              <a:rPr lang="en-GB" dirty="0">
                <a:effectLst/>
                <a:latin typeface="+mj-lt"/>
                <a:ea typeface="Calibri" panose="020F0502020204030204" pitchFamily="34" charset="0"/>
                <a:cs typeface="Times New Roman" panose="02020603050405020304" pitchFamily="18" charset="0"/>
              </a:rPr>
              <a:t>Partnership joint aims – SCR Tiani</a:t>
            </a:r>
            <a:endParaRPr lang="en-GB" dirty="0">
              <a:latin typeface="+mj-lt"/>
            </a:endParaRPr>
          </a:p>
        </p:txBody>
      </p:sp>
      <p:sp>
        <p:nvSpPr>
          <p:cNvPr id="4" name="Slide Number Placeholder 3">
            <a:extLst>
              <a:ext uri="{FF2B5EF4-FFF2-40B4-BE49-F238E27FC236}">
                <a16:creationId xmlns:a16="http://schemas.microsoft.com/office/drawing/2014/main" id="{BD4A3762-B2D7-4CC0-8898-2064BD75050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D6C332D-32D6-4CCD-AF2A-7E2C0216B987}" type="slidenum">
              <a:rPr kumimoji="0" lang="en-US" altLang="fr-FR" sz="16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altLang="fr-FR"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85809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Arial" panose="020B0604020202020204" pitchFamily="34" charset="0"/>
                <a:cs typeface="Arial" panose="020B0604020202020204" pitchFamily="34" charset="0"/>
              </a:rPr>
              <a:t>Experiences from David, Apira, One South West Programme, Supporting Devon and Cornwall</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053915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61ED9C-7DA5-8449-4A12-BB7217D3D6B6}"/>
              </a:ext>
            </a:extLst>
          </p:cNvPr>
          <p:cNvSpPr txBox="1"/>
          <p:nvPr/>
        </p:nvSpPr>
        <p:spPr>
          <a:xfrm>
            <a:off x="1006900" y="1188637"/>
            <a:ext cx="3141430" cy="448072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rPr>
              <a:t>Introduction</a:t>
            </a:r>
            <a:endParaRPr kumimoji="0" lang="en-US" sz="4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B60E0F-08B1-323B-A5D0-82383E794D09}"/>
              </a:ext>
            </a:extLst>
          </p:cNvPr>
          <p:cNvSpPr txBox="1"/>
          <p:nvPr/>
        </p:nvSpPr>
        <p:spPr>
          <a:xfrm>
            <a:off x="4974339" y="1654923"/>
            <a:ext cx="4795584" cy="418054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David Thompson – Managing Consultant, Apira</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 years working in the NHS in Operational &amp; Digital Roles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Apira Background</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My experiences of managing &amp; overseeing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One South West Shared Care Records Programme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First involved 2017/18 LHCR First Wave Funding Applications with Colleagues at SW &amp; WE AHSNs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Icon&#10;&#10;Description automatically generated">
            <a:extLst>
              <a:ext uri="{FF2B5EF4-FFF2-40B4-BE49-F238E27FC236}">
                <a16:creationId xmlns:a16="http://schemas.microsoft.com/office/drawing/2014/main" id="{269836DA-143B-E034-1288-BEEE52CDA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spTree>
    <p:extLst>
      <p:ext uri="{BB962C8B-B14F-4D97-AF65-F5344CB8AC3E}">
        <p14:creationId xmlns:p14="http://schemas.microsoft.com/office/powerpoint/2010/main" val="2720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Session – SCR Creating a sustainable future</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735248" y="1724900"/>
            <a:ext cx="8452593" cy="369332"/>
          </a:xfrm>
          <a:prstGeom prst="rect">
            <a:avLst/>
          </a:prstGeom>
        </p:spPr>
        <p:txBody>
          <a:bodyPr wrap="square">
            <a:spAutoFit/>
          </a:bodyPr>
          <a:lstStyle/>
          <a:p>
            <a:r>
              <a:rPr lang="en-GB" b="1" dirty="0">
                <a:solidFill>
                  <a:srgbClr val="3C063F"/>
                </a:solidFill>
                <a:latin typeface="Arial" panose="020B0604020202020204" pitchFamily="34" charset="0"/>
                <a:cs typeface="Arial" panose="020B0604020202020204" pitchFamily="34" charset="0"/>
              </a:rPr>
              <a:t>Joe McGuigan</a:t>
            </a:r>
            <a:endParaRPr lang="en-GB" dirty="0">
              <a:solidFill>
                <a:srgbClr val="3C063F"/>
              </a:solidFill>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2" name="Rectangle 1">
            <a:extLst>
              <a:ext uri="{FF2B5EF4-FFF2-40B4-BE49-F238E27FC236}">
                <a16:creationId xmlns:a16="http://schemas.microsoft.com/office/drawing/2014/main" id="{05D5DCDA-C39B-88EE-3E88-2C4431713338}"/>
              </a:ext>
            </a:extLst>
          </p:cNvPr>
          <p:cNvSpPr/>
          <p:nvPr/>
        </p:nvSpPr>
        <p:spPr>
          <a:xfrm>
            <a:off x="774208" y="2111218"/>
            <a:ext cx="5129330" cy="523220"/>
          </a:xfrm>
          <a:prstGeom prst="rect">
            <a:avLst/>
          </a:prstGeom>
        </p:spPr>
        <p:txBody>
          <a:bodyPr wrap="square">
            <a:spAutoFit/>
          </a:bodyPr>
          <a:lstStyle/>
          <a:p>
            <a:r>
              <a:rPr lang="en-GB" sz="1400" dirty="0">
                <a:solidFill>
                  <a:srgbClr val="3C063F"/>
                </a:solidFill>
                <a:latin typeface="Arial" panose="020B0604020202020204" pitchFamily="34" charset="0"/>
                <a:cs typeface="Arial" panose="020B0604020202020204" pitchFamily="34" charset="0"/>
              </a:rPr>
              <a:t>Digital Governance and Assurance lead at Lancashire and South Cumbria ICB</a:t>
            </a:r>
          </a:p>
        </p:txBody>
      </p:sp>
      <p:sp>
        <p:nvSpPr>
          <p:cNvPr id="7" name="Rectangle 6">
            <a:extLst>
              <a:ext uri="{FF2B5EF4-FFF2-40B4-BE49-F238E27FC236}">
                <a16:creationId xmlns:a16="http://schemas.microsoft.com/office/drawing/2014/main" id="{4228CD3A-CE42-C163-BBCF-A288574221D3}"/>
              </a:ext>
            </a:extLst>
          </p:cNvPr>
          <p:cNvSpPr/>
          <p:nvPr/>
        </p:nvSpPr>
        <p:spPr>
          <a:xfrm>
            <a:off x="779882" y="2728770"/>
            <a:ext cx="5500181" cy="4613571"/>
          </a:xfrm>
          <a:prstGeom prst="rect">
            <a:avLst/>
          </a:prstGeom>
        </p:spPr>
        <p:txBody>
          <a:bodyPr wrap="square">
            <a:spAutoFit/>
          </a:bodyPr>
          <a:lstStyle/>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38 Years in the NHS </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HA. SHA, Hospital, Trust, PCB, PCB, CCG, ICS, ICB</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34 year in Finance; love patient focus - that's why I lead SCR </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4 Years senior lead digital innovations</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5 years leading GMCR Primary Care Digital Board</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10 Expert digital leads with different opinions</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2 quotes Finding Nemo “Everyone swim in same direction”; we are like the sardines being attached by a seal all over the place AND</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Field of Dreams “If you build it they will come” – They don’t because they don’t know it is there  and we don’t tell them</a:t>
            </a:r>
          </a:p>
          <a:p>
            <a:pPr marL="171450" indent="-171450">
              <a:buFont typeface="Arial" panose="020B0604020202020204" pitchFamily="34" charset="0"/>
              <a:buChar char="•"/>
            </a:pPr>
            <a:endParaRPr lang="en-GB" sz="1280" dirty="0">
              <a:solidFill>
                <a:srgbClr val="3C063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80" dirty="0">
                <a:solidFill>
                  <a:srgbClr val="3C063F"/>
                </a:solidFill>
                <a:latin typeface="Arial" panose="020B0604020202020204" pitchFamily="34" charset="0"/>
                <a:cs typeface="Arial" panose="020B0604020202020204" pitchFamily="34" charset="0"/>
              </a:rPr>
              <a:t>Finally, we are all patients and have family that are users of the NHS; remember we can always do better and achieve more if we work together.</a:t>
            </a:r>
          </a:p>
          <a:p>
            <a:pPr marL="171450" indent="-171450">
              <a:buFont typeface="Arial" panose="020B0604020202020204" pitchFamily="34" charset="0"/>
              <a:buChar char="•"/>
            </a:pPr>
            <a:endParaRPr lang="en-GB" sz="1400" dirty="0">
              <a:solidFill>
                <a:srgbClr val="3C063F"/>
              </a:solidFill>
              <a:latin typeface="Arial" panose="020B0604020202020204" pitchFamily="34" charset="0"/>
              <a:cs typeface="Arial" panose="020B0604020202020204" pitchFamily="34" charset="0"/>
            </a:endParaRPr>
          </a:p>
          <a:p>
            <a:endParaRPr lang="en-GB" sz="1100" dirty="0">
              <a:solidFill>
                <a:srgbClr val="3C063F"/>
              </a:solidFill>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5CCFA21C-468C-BAE0-F883-4F7D5FF88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793" y="2094232"/>
            <a:ext cx="2183960" cy="308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73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61ED9C-7DA5-8449-4A12-BB7217D3D6B6}"/>
              </a:ext>
            </a:extLst>
          </p:cNvPr>
          <p:cNvSpPr txBox="1"/>
          <p:nvPr/>
        </p:nvSpPr>
        <p:spPr>
          <a:xfrm>
            <a:off x="1006900" y="1188637"/>
            <a:ext cx="3141430" cy="448072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rPr>
              <a:t>Apira Background</a:t>
            </a:r>
            <a:endParaRPr kumimoji="0" lang="en-US" sz="4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12"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269836DA-143B-E034-1288-BEEE52CDA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sp>
        <p:nvSpPr>
          <p:cNvPr id="5" name="TextBox 4">
            <a:extLst>
              <a:ext uri="{FF2B5EF4-FFF2-40B4-BE49-F238E27FC236}">
                <a16:creationId xmlns:a16="http://schemas.microsoft.com/office/drawing/2014/main" id="{46801D97-D6F0-C1D5-5486-60D37CAB80DA}"/>
              </a:ext>
            </a:extLst>
          </p:cNvPr>
          <p:cNvSpPr txBox="1"/>
          <p:nvPr/>
        </p:nvSpPr>
        <p:spPr>
          <a:xfrm>
            <a:off x="4649227" y="894871"/>
            <a:ext cx="6752238" cy="4539704"/>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Apira formed in 1997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We have helped more than 100 organisations within the NHS gain the most from technology and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Over 70 consultants supported by our leadership team and board including our Executive Chair and Medical Director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Apira specialises in de-risking NHS Organisations’ Digital journeys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We assist with all elements of the system lifecycle: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Justifications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Procurements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Deployments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We care passionately about the NHS, patients and staff, </a:t>
            </a:r>
            <a:b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and providing value for money to our clients &amp; the NHS</a:t>
            </a:r>
          </a:p>
        </p:txBody>
      </p:sp>
    </p:spTree>
    <p:extLst>
      <p:ext uri="{BB962C8B-B14F-4D97-AF65-F5344CB8AC3E}">
        <p14:creationId xmlns:p14="http://schemas.microsoft.com/office/powerpoint/2010/main" val="133138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7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ight Triangle 8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61ED9C-7DA5-8449-4A12-BB7217D3D6B6}"/>
              </a:ext>
            </a:extLst>
          </p:cNvPr>
          <p:cNvSpPr txBox="1"/>
          <p:nvPr/>
        </p:nvSpPr>
        <p:spPr>
          <a:xfrm>
            <a:off x="1006900" y="1188637"/>
            <a:ext cx="3141430" cy="448072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rPr>
              <a:t>One South West Shared Care Records Programme</a:t>
            </a:r>
            <a:endParaRPr kumimoji="0" lang="en-US" sz="4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86" name="Straight Connector 8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B60E0F-08B1-323B-A5D0-82383E794D09}"/>
              </a:ext>
            </a:extLst>
          </p:cNvPr>
          <p:cNvSpPr txBox="1"/>
          <p:nvPr/>
        </p:nvSpPr>
        <p:spPr>
          <a:xfrm>
            <a:off x="5138928" y="1338729"/>
            <a:ext cx="4795584" cy="418054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Stakeholders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Cornwall</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Devon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Somerset</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Bristol, North Somerset, South Gloucestershire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Gloucestershire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Bath &amp; North East Somerset, Swindon &amp; Wiltshire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Scope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55 Organisations with a population of circa 5m</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69836DA-143B-E034-1288-BEEE52CDA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spTree>
    <p:extLst>
      <p:ext uri="{BB962C8B-B14F-4D97-AF65-F5344CB8AC3E}">
        <p14:creationId xmlns:p14="http://schemas.microsoft.com/office/powerpoint/2010/main" val="76996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ight Triangle 3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61ED9C-7DA5-8449-4A12-BB7217D3D6B6}"/>
              </a:ext>
            </a:extLst>
          </p:cNvPr>
          <p:cNvSpPr txBox="1"/>
          <p:nvPr/>
        </p:nvSpPr>
        <p:spPr>
          <a:xfrm>
            <a:off x="1006900" y="1188637"/>
            <a:ext cx="3141430" cy="448072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rPr>
              <a:t>One South West Shared Care Records Programme</a:t>
            </a:r>
            <a:endParaRPr kumimoji="0" lang="en-US" sz="4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43" name="Straight Connector 4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B60E0F-08B1-323B-A5D0-82383E794D09}"/>
              </a:ext>
            </a:extLst>
          </p:cNvPr>
          <p:cNvSpPr txBox="1"/>
          <p:nvPr/>
        </p:nvSpPr>
        <p:spPr>
          <a:xfrm>
            <a:off x="5138928" y="1338729"/>
            <a:ext cx="4795584" cy="418054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High Level Strategy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Connect Existing Solutions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Direct Care Solution for Devon &amp; Cornwall</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Population Health Management (PHM) for everyone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69836DA-143B-E034-1288-BEEE52CDA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spTree>
    <p:extLst>
      <p:ext uri="{BB962C8B-B14F-4D97-AF65-F5344CB8AC3E}">
        <p14:creationId xmlns:p14="http://schemas.microsoft.com/office/powerpoint/2010/main" val="157917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Diagram&#10;&#10;Description automatically generated">
            <a:extLst>
              <a:ext uri="{FF2B5EF4-FFF2-40B4-BE49-F238E27FC236}">
                <a16:creationId xmlns:a16="http://schemas.microsoft.com/office/drawing/2014/main" id="{321C96EA-7027-3923-EC4E-8DF552DBF164}"/>
              </a:ext>
            </a:extLst>
          </p:cNvPr>
          <p:cNvPicPr>
            <a:picLocks noChangeAspect="1"/>
          </p:cNvPicPr>
          <p:nvPr/>
        </p:nvPicPr>
        <p:blipFill>
          <a:blip r:embed="rId2"/>
          <a:stretch>
            <a:fillRect/>
          </a:stretch>
        </p:blipFill>
        <p:spPr>
          <a:xfrm>
            <a:off x="6405201" y="1362656"/>
            <a:ext cx="5307974" cy="2915076"/>
          </a:xfrm>
          <a:prstGeom prst="rect">
            <a:avLst/>
          </a:prstGeom>
        </p:spPr>
      </p:pic>
      <p:sp>
        <p:nvSpPr>
          <p:cNvPr id="38" name="Right Triangle 4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43">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FB60E0F-08B1-323B-A5D0-82383E794D09}"/>
              </a:ext>
            </a:extLst>
          </p:cNvPr>
          <p:cNvSpPr txBox="1"/>
          <p:nvPr/>
        </p:nvSpPr>
        <p:spPr>
          <a:xfrm>
            <a:off x="6665205" y="4548463"/>
            <a:ext cx="4114773" cy="189376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Explored options around using the NRL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Icon&#10;&#10;Description automatically generated">
            <a:extLst>
              <a:ext uri="{FF2B5EF4-FFF2-40B4-BE49-F238E27FC236}">
                <a16:creationId xmlns:a16="http://schemas.microsoft.com/office/drawing/2014/main" id="{269836DA-143B-E034-1288-BEEE52CDA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sp>
        <p:nvSpPr>
          <p:cNvPr id="7" name="TextBox 6">
            <a:extLst>
              <a:ext uri="{FF2B5EF4-FFF2-40B4-BE49-F238E27FC236}">
                <a16:creationId xmlns:a16="http://schemas.microsoft.com/office/drawing/2014/main" id="{807EDD21-8E31-D671-BE91-BFC9822CA279}"/>
              </a:ext>
            </a:extLst>
          </p:cNvPr>
          <p:cNvSpPr txBox="1"/>
          <p:nvPr/>
        </p:nvSpPr>
        <p:spPr>
          <a:xfrm>
            <a:off x="645173" y="1014618"/>
            <a:ext cx="3141430" cy="448072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rPr>
              <a:t>One South West Shared Care Records Programme</a:t>
            </a:r>
            <a:endParaRPr kumimoji="0" lang="en-US" sz="4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919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ight Triangle 1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69836DA-143B-E034-1288-BEEE52CDA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graphicFrame>
        <p:nvGraphicFramePr>
          <p:cNvPr id="7" name="TextBox 4">
            <a:extLst>
              <a:ext uri="{FF2B5EF4-FFF2-40B4-BE49-F238E27FC236}">
                <a16:creationId xmlns:a16="http://schemas.microsoft.com/office/drawing/2014/main" id="{AB9D1310-8925-261D-E78D-C067D94B19A3}"/>
              </a:ext>
            </a:extLst>
          </p:cNvPr>
          <p:cNvGraphicFramePr/>
          <p:nvPr/>
        </p:nvGraphicFramePr>
        <p:xfrm>
          <a:off x="5794404" y="1650035"/>
          <a:ext cx="4428236" cy="272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FEA5F68-1319-EC48-4056-E11E6EDE2EA8}"/>
              </a:ext>
            </a:extLst>
          </p:cNvPr>
          <p:cNvSpPr txBox="1"/>
          <p:nvPr/>
        </p:nvSpPr>
        <p:spPr>
          <a:xfrm>
            <a:off x="1006900" y="1188637"/>
            <a:ext cx="3141430" cy="448072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Light" panose="020F0302020204030204"/>
                <a:ea typeface="+mn-ea"/>
                <a:cs typeface="+mn-cs"/>
              </a:rPr>
              <a:t>One South West Shared Care Records Programme</a:t>
            </a:r>
            <a:endParaRPr kumimoji="0" lang="en-US" sz="4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940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1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61ED9C-7DA5-8449-4A12-BB7217D3D6B6}"/>
              </a:ext>
            </a:extLst>
          </p:cNvPr>
          <p:cNvSpPr txBox="1"/>
          <p:nvPr/>
        </p:nvSpPr>
        <p:spPr>
          <a:xfrm>
            <a:off x="1006900" y="1188637"/>
            <a:ext cx="3141430" cy="448072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a:ln>
                  <a:noFill/>
                </a:ln>
                <a:solidFill>
                  <a:prstClr val="black"/>
                </a:solidFill>
                <a:effectLst/>
                <a:uLnTx/>
                <a:uFillTx/>
                <a:latin typeface="Calibri Light" panose="020F0302020204030204"/>
                <a:ea typeface="+mn-ea"/>
                <a:cs typeface="+mn-cs"/>
              </a:rPr>
              <a:t>One South West Shared Care Records Programme</a:t>
            </a:r>
          </a:p>
        </p:txBody>
      </p:sp>
      <p:cxnSp>
        <p:nvCxnSpPr>
          <p:cNvPr id="46"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8FE0F90-8746-7022-B676-9F39D4F0E879}"/>
              </a:ext>
            </a:extLst>
          </p:cNvPr>
          <p:cNvSpPr txBox="1"/>
          <p:nvPr/>
        </p:nvSpPr>
        <p:spPr>
          <a:xfrm>
            <a:off x="5074274" y="1920620"/>
            <a:ext cx="4795584" cy="418054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Devon &amp; Cornwall Care Record</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Specification</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Procurement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Demos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Business Case Development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Funding Agreements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Contract Negotiations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Initial deployment planning stages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69836DA-143B-E034-1288-BEEE52CDA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spTree>
    <p:extLst>
      <p:ext uri="{BB962C8B-B14F-4D97-AF65-F5344CB8AC3E}">
        <p14:creationId xmlns:p14="http://schemas.microsoft.com/office/powerpoint/2010/main" val="44663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ight Triangle 4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61ED9C-7DA5-8449-4A12-BB7217D3D6B6}"/>
              </a:ext>
            </a:extLst>
          </p:cNvPr>
          <p:cNvSpPr txBox="1"/>
          <p:nvPr/>
        </p:nvSpPr>
        <p:spPr>
          <a:xfrm>
            <a:off x="1123357" y="1188637"/>
            <a:ext cx="1786098" cy="6771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Challenges</a:t>
            </a:r>
          </a:p>
        </p:txBody>
      </p:sp>
      <p:pic>
        <p:nvPicPr>
          <p:cNvPr id="4" name="Picture 3" descr="Icon&#10;&#10;Description automatically generated">
            <a:extLst>
              <a:ext uri="{FF2B5EF4-FFF2-40B4-BE49-F238E27FC236}">
                <a16:creationId xmlns:a16="http://schemas.microsoft.com/office/drawing/2014/main" id="{269836DA-143B-E034-1288-BEEE52CDA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graphicFrame>
        <p:nvGraphicFramePr>
          <p:cNvPr id="24" name="TextBox 1">
            <a:extLst>
              <a:ext uri="{FF2B5EF4-FFF2-40B4-BE49-F238E27FC236}">
                <a16:creationId xmlns:a16="http://schemas.microsoft.com/office/drawing/2014/main" id="{B13C7737-C366-926A-4C29-8F4D31470680}"/>
              </a:ext>
            </a:extLst>
          </p:cNvPr>
          <p:cNvGraphicFramePr/>
          <p:nvPr/>
        </p:nvGraphicFramePr>
        <p:xfrm>
          <a:off x="2603368" y="692332"/>
          <a:ext cx="8465275" cy="553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30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F139D8-13B9-49AD-B398-63F9BFE6B06F}"/>
              </a:ext>
            </a:extLst>
          </p:cNvPr>
          <p:cNvSpPr txBox="1"/>
          <p:nvPr/>
        </p:nvSpPr>
        <p:spPr>
          <a:xfrm>
            <a:off x="2280861" y="384337"/>
            <a:ext cx="763027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lumMod val="50000"/>
                  </a:prstClr>
                </a:solidFill>
                <a:effectLst/>
                <a:uLnTx/>
                <a:uFillTx/>
                <a:latin typeface="Helvetica"/>
                <a:ea typeface="+mn-lt"/>
                <a:cs typeface="Helvetica"/>
              </a:rPr>
              <a:t>#RealisingDigitalJourneys</a:t>
            </a:r>
            <a:endParaRPr kumimoji="0" lang="en-US" sz="3000" b="1" i="0" u="none" strike="noStrike" kern="1200" cap="none" spc="0" normalizeH="0" baseline="0" noProof="0" dirty="0">
              <a:ln>
                <a:noFill/>
              </a:ln>
              <a:solidFill>
                <a:prstClr val="white">
                  <a:lumMod val="50000"/>
                </a:prstClr>
              </a:solidFill>
              <a:effectLst/>
              <a:uLnTx/>
              <a:uFillTx/>
              <a:latin typeface="Helvetica"/>
              <a:ea typeface="+mn-ea"/>
              <a:cs typeface="Helvetica"/>
            </a:endParaRPr>
          </a:p>
        </p:txBody>
      </p:sp>
      <p:pic>
        <p:nvPicPr>
          <p:cNvPr id="6" name="Picture 5">
            <a:extLst>
              <a:ext uri="{FF2B5EF4-FFF2-40B4-BE49-F238E27FC236}">
                <a16:creationId xmlns:a16="http://schemas.microsoft.com/office/drawing/2014/main" id="{753BD89B-BF4A-49D8-85EE-1F5A0A1D8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931" y="59597"/>
            <a:ext cx="1581069" cy="573138"/>
          </a:xfrm>
          <a:prstGeom prst="rect">
            <a:avLst/>
          </a:prstGeom>
        </p:spPr>
      </p:pic>
      <p:sp>
        <p:nvSpPr>
          <p:cNvPr id="5" name="TextBox 17">
            <a:extLst>
              <a:ext uri="{FF2B5EF4-FFF2-40B4-BE49-F238E27FC236}">
                <a16:creationId xmlns:a16="http://schemas.microsoft.com/office/drawing/2014/main" id="{6FF6C416-85D3-9A21-138E-A1A18BEF3DDA}"/>
              </a:ext>
            </a:extLst>
          </p:cNvPr>
          <p:cNvSpPr txBox="1"/>
          <p:nvPr/>
        </p:nvSpPr>
        <p:spPr>
          <a:xfrm>
            <a:off x="5336018" y="3589364"/>
            <a:ext cx="182132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900" b="0" i="0" u="none" strike="noStrike" kern="1200" cap="none" spc="0" normalizeH="0" baseline="0" noProof="0">
                <a:ln>
                  <a:noFill/>
                </a:ln>
                <a:solidFill>
                  <a:prstClr val="white"/>
                </a:solidFill>
                <a:effectLst/>
                <a:uLnTx/>
                <a:uFillTx/>
                <a:latin typeface="Calibri" panose="020F0502020204030204"/>
                <a:ea typeface="+mn-ea"/>
                <a:cs typeface="+mn-cs"/>
              </a:rPr>
              <a:t>Specify</a:t>
            </a:r>
          </a:p>
        </p:txBody>
      </p:sp>
      <p:sp>
        <p:nvSpPr>
          <p:cNvPr id="7" name="TextBox 20">
            <a:extLst>
              <a:ext uri="{FF2B5EF4-FFF2-40B4-BE49-F238E27FC236}">
                <a16:creationId xmlns:a16="http://schemas.microsoft.com/office/drawing/2014/main" id="{47D0EB92-0482-33E2-F45A-93383D9072E1}"/>
              </a:ext>
            </a:extLst>
          </p:cNvPr>
          <p:cNvSpPr txBox="1"/>
          <p:nvPr/>
        </p:nvSpPr>
        <p:spPr>
          <a:xfrm>
            <a:off x="1432649" y="3605539"/>
            <a:ext cx="182132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900" b="0" i="0" u="none" strike="noStrike" kern="1200" cap="none" spc="0" normalizeH="0" baseline="0" noProof="0">
                <a:ln>
                  <a:noFill/>
                </a:ln>
                <a:solidFill>
                  <a:prstClr val="white"/>
                </a:solidFill>
                <a:effectLst/>
                <a:uLnTx/>
                <a:uFillTx/>
                <a:latin typeface="Calibri" panose="020F0502020204030204"/>
                <a:ea typeface="+mn-ea"/>
                <a:cs typeface="+mn-cs"/>
              </a:rPr>
              <a:t>Adopt</a:t>
            </a:r>
          </a:p>
        </p:txBody>
      </p:sp>
      <p:sp>
        <p:nvSpPr>
          <p:cNvPr id="9" name="TextBox 1">
            <a:extLst>
              <a:ext uri="{FF2B5EF4-FFF2-40B4-BE49-F238E27FC236}">
                <a16:creationId xmlns:a16="http://schemas.microsoft.com/office/drawing/2014/main" id="{3448B8BE-AC23-D251-9403-F270A32AF3D1}"/>
              </a:ext>
            </a:extLst>
          </p:cNvPr>
          <p:cNvSpPr txBox="1"/>
          <p:nvPr/>
        </p:nvSpPr>
        <p:spPr>
          <a:xfrm>
            <a:off x="2863996" y="1689210"/>
            <a:ext cx="259720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lt"/>
                <a:cs typeface="Calibri"/>
              </a:rPr>
              <a:t>Structured Requirements</a:t>
            </a:r>
            <a:r>
              <a:rPr kumimoji="0" lang="en-US" sz="1200" b="0" i="0" u="none" strike="noStrike" kern="1200" cap="none" spc="0" normalizeH="0" baseline="0" noProof="0" dirty="0">
                <a:ln>
                  <a:noFill/>
                </a:ln>
                <a:solidFill>
                  <a:srgbClr val="000000"/>
                </a:solidFill>
                <a:effectLst/>
                <a:uLnTx/>
                <a:uFillTx/>
                <a:latin typeface="Calibri"/>
                <a:ea typeface="+mn-lt"/>
                <a:cs typeface="Calibri"/>
              </a:rPr>
              <a:t>: Specifying what the solution needs to achieve for you, your patients and clinicians</a:t>
            </a:r>
            <a:endParaRPr kumimoji="0" lang="en-GB" sz="1200" b="0" i="0" u="none" strike="noStrike" kern="1200" cap="none" spc="0" normalizeH="0" baseline="0" noProof="0" dirty="0">
              <a:ln>
                <a:noFill/>
              </a:ln>
              <a:solidFill>
                <a:srgbClr val="000000"/>
              </a:solidFill>
              <a:effectLst/>
              <a:uLnTx/>
              <a:uFillTx/>
              <a:latin typeface="Calibri"/>
              <a:ea typeface="+mn-lt"/>
              <a:cs typeface="Calibri"/>
            </a:endParaRPr>
          </a:p>
        </p:txBody>
      </p:sp>
      <p:sp>
        <p:nvSpPr>
          <p:cNvPr id="10" name="TextBox 11">
            <a:extLst>
              <a:ext uri="{FF2B5EF4-FFF2-40B4-BE49-F238E27FC236}">
                <a16:creationId xmlns:a16="http://schemas.microsoft.com/office/drawing/2014/main" id="{B181F41F-CADD-8F37-3949-EC0493302D85}"/>
              </a:ext>
            </a:extLst>
          </p:cNvPr>
          <p:cNvSpPr txBox="1"/>
          <p:nvPr/>
        </p:nvSpPr>
        <p:spPr>
          <a:xfrm>
            <a:off x="5723287" y="1689210"/>
            <a:ext cx="223140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Project Delivery</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Helping you throughout your journey and delivering on time and to budget</a:t>
            </a:r>
          </a:p>
        </p:txBody>
      </p:sp>
      <p:sp>
        <p:nvSpPr>
          <p:cNvPr id="11" name="TextBox 12">
            <a:extLst>
              <a:ext uri="{FF2B5EF4-FFF2-40B4-BE49-F238E27FC236}">
                <a16:creationId xmlns:a16="http://schemas.microsoft.com/office/drawing/2014/main" id="{972D693B-789E-8F06-814E-5612C475A4F9}"/>
              </a:ext>
            </a:extLst>
          </p:cNvPr>
          <p:cNvSpPr txBox="1"/>
          <p:nvPr/>
        </p:nvSpPr>
        <p:spPr>
          <a:xfrm>
            <a:off x="8226015" y="1689210"/>
            <a:ext cx="252146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Realising</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Digital Journeys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Optimising</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the solution to fully leverage the benefits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3">
            <a:extLst>
              <a:ext uri="{FF2B5EF4-FFF2-40B4-BE49-F238E27FC236}">
                <a16:creationId xmlns:a16="http://schemas.microsoft.com/office/drawing/2014/main" id="{EEA5BB07-FC88-923B-2557-E3D6225F2D73}"/>
              </a:ext>
            </a:extLst>
          </p:cNvPr>
          <p:cNvSpPr txBox="1"/>
          <p:nvPr/>
        </p:nvSpPr>
        <p:spPr>
          <a:xfrm>
            <a:off x="1849524" y="5180521"/>
            <a:ext cx="216408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Strategic Decision: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Assisting you in successfully starting the journey.</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a:extLst>
              <a:ext uri="{FF2B5EF4-FFF2-40B4-BE49-F238E27FC236}">
                <a16:creationId xmlns:a16="http://schemas.microsoft.com/office/drawing/2014/main" id="{4805E1A2-043B-89D6-677D-BBED6B7E48E8}"/>
              </a:ext>
            </a:extLst>
          </p:cNvPr>
          <p:cNvSpPr txBox="1"/>
          <p:nvPr/>
        </p:nvSpPr>
        <p:spPr>
          <a:xfrm>
            <a:off x="4296582" y="5180521"/>
            <a:ext cx="2356598"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Procurement Decision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Helping you decide which system best meets your requirements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5">
            <a:extLst>
              <a:ext uri="{FF2B5EF4-FFF2-40B4-BE49-F238E27FC236}">
                <a16:creationId xmlns:a16="http://schemas.microsoft.com/office/drawing/2014/main" id="{AB96528E-C839-1543-B433-280E66637845}"/>
              </a:ext>
            </a:extLst>
          </p:cNvPr>
          <p:cNvSpPr txBox="1"/>
          <p:nvPr/>
        </p:nvSpPr>
        <p:spPr>
          <a:xfrm>
            <a:off x="7119101" y="5180521"/>
            <a:ext cx="203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Building Meaningful Buy-In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Maximising user adoption</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descr="A picture containing wheel, device, room&#10;&#10;Description generated with very high confidence">
            <a:extLst>
              <a:ext uri="{FF2B5EF4-FFF2-40B4-BE49-F238E27FC236}">
                <a16:creationId xmlns:a16="http://schemas.microsoft.com/office/drawing/2014/main" id="{A53C14D6-76C9-90E6-D1E9-E5D4D37F0310}"/>
              </a:ext>
            </a:extLst>
          </p:cNvPr>
          <p:cNvPicPr/>
          <p:nvPr/>
        </p:nvPicPr>
        <p:blipFill>
          <a:blip r:embed="rId4"/>
          <a:stretch>
            <a:fillRect/>
          </a:stretch>
        </p:blipFill>
        <p:spPr>
          <a:xfrm>
            <a:off x="1803070" y="2394916"/>
            <a:ext cx="9004470" cy="2653995"/>
          </a:xfrm>
          <a:prstGeom prst="rect">
            <a:avLst/>
          </a:prstGeom>
        </p:spPr>
      </p:pic>
      <p:sp>
        <p:nvSpPr>
          <p:cNvPr id="17" name="Rectangle 16">
            <a:extLst>
              <a:ext uri="{FF2B5EF4-FFF2-40B4-BE49-F238E27FC236}">
                <a16:creationId xmlns:a16="http://schemas.microsoft.com/office/drawing/2014/main" id="{A3ED3298-3A5A-8C6F-0B98-BF095F1B23A5}"/>
              </a:ext>
            </a:extLst>
          </p:cNvPr>
          <p:cNvSpPr/>
          <p:nvPr/>
        </p:nvSpPr>
        <p:spPr>
          <a:xfrm>
            <a:off x="4490931" y="3338337"/>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E3D80F7-4380-FE60-0242-D0C13C69DAFF}"/>
              </a:ext>
            </a:extLst>
          </p:cNvPr>
          <p:cNvSpPr/>
          <p:nvPr/>
        </p:nvSpPr>
        <p:spPr>
          <a:xfrm>
            <a:off x="4490931" y="3338337"/>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3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Triangle 2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396334-75D4-1B96-0AD8-89AEE30895D1}"/>
              </a:ext>
            </a:extLst>
          </p:cNvPr>
          <p:cNvSpPr txBox="1"/>
          <p:nvPr/>
        </p:nvSpPr>
        <p:spPr>
          <a:xfrm>
            <a:off x="1123356" y="1188637"/>
            <a:ext cx="9984615" cy="1597228"/>
          </a:xfr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Light" panose="020F0302020204030204"/>
                <a:ea typeface="+mn-ea"/>
                <a:cs typeface="+mn-cs"/>
              </a:rPr>
              <a:t>Don’t just take our word for it !!</a:t>
            </a:r>
          </a:p>
        </p:txBody>
      </p:sp>
      <p:pic>
        <p:nvPicPr>
          <p:cNvPr id="8" name="Picture 7" descr="A person wearing a pink tie&#10;&#10;Description automatically generated with low confidence">
            <a:extLst>
              <a:ext uri="{FF2B5EF4-FFF2-40B4-BE49-F238E27FC236}">
                <a16:creationId xmlns:a16="http://schemas.microsoft.com/office/drawing/2014/main" id="{5897EB38-F3FD-83FB-4F6F-8392C357FA61}"/>
              </a:ext>
            </a:extLst>
          </p:cNvPr>
          <p:cNvPicPr>
            <a:picLocks noChangeAspect="1"/>
          </p:cNvPicPr>
          <p:nvPr/>
        </p:nvPicPr>
        <p:blipFill rotWithShape="1">
          <a:blip r:embed="rId3">
            <a:extLst>
              <a:ext uri="{28A0092B-C50C-407E-A947-70E740481C1C}">
                <a14:useLocalDpi xmlns:a14="http://schemas.microsoft.com/office/drawing/2010/main" val="0"/>
              </a:ext>
            </a:extLst>
          </a:blip>
          <a:srcRect t="8284" r="4" b="14520"/>
          <a:stretch/>
        </p:blipFill>
        <p:spPr>
          <a:xfrm>
            <a:off x="1123357" y="3018327"/>
            <a:ext cx="3533985" cy="2728198"/>
          </a:xfrm>
          <a:prstGeom prst="rect">
            <a:avLst/>
          </a:prstGeom>
        </p:spPr>
      </p:pic>
      <p:sp>
        <p:nvSpPr>
          <p:cNvPr id="17" name="Content Placeholder 2">
            <a:extLst>
              <a:ext uri="{FF2B5EF4-FFF2-40B4-BE49-F238E27FC236}">
                <a16:creationId xmlns:a16="http://schemas.microsoft.com/office/drawing/2014/main" id="{572C8958-A1CC-42A7-9D99-B624FFAC9ACF}"/>
              </a:ext>
            </a:extLst>
          </p:cNvPr>
          <p:cNvSpPr txBox="1">
            <a:spLocks/>
          </p:cNvSpPr>
          <p:nvPr/>
        </p:nvSpPr>
        <p:spPr>
          <a:xfrm>
            <a:off x="5255260" y="2998278"/>
            <a:ext cx="4428236" cy="2728198"/>
          </a:xfr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 work with Apira has been a real success. It was built on a relationship of flexibility and trust. Apira’s knowledge of the region enabled them to identify resources that had tangible benefits to Devon and Cornwall. </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We will continue to use Apira in the future because they understand so well how the NHS operates.”</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Malcolm Senior, Director of Digital Transformation &amp; SRO</a:t>
            </a:r>
            <a:b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One South West Shared Care Record (Devon &amp; Cornwall)</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50899E7-DE7F-4EAF-87FE-8D597FEC3D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0931" y="72425"/>
            <a:ext cx="1581069" cy="573138"/>
          </a:xfrm>
          <a:prstGeom prst="rect">
            <a:avLst/>
          </a:prstGeom>
        </p:spPr>
      </p:pic>
    </p:spTree>
    <p:extLst>
      <p:ext uri="{BB962C8B-B14F-4D97-AF65-F5344CB8AC3E}">
        <p14:creationId xmlns:p14="http://schemas.microsoft.com/office/powerpoint/2010/main" val="35193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ight Triangle 2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2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396334-75D4-1B96-0AD8-89AEE30895D1}"/>
              </a:ext>
            </a:extLst>
          </p:cNvPr>
          <p:cNvSpPr txBox="1"/>
          <p:nvPr/>
        </p:nvSpPr>
        <p:spPr>
          <a:xfrm>
            <a:off x="1123356" y="1188637"/>
            <a:ext cx="9984615" cy="1597228"/>
          </a:xfr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Light" panose="020F0302020204030204"/>
                <a:ea typeface="+mn-ea"/>
                <a:cs typeface="+mn-cs"/>
              </a:rPr>
              <a:t>Don’t just take our word for it !!</a:t>
            </a:r>
          </a:p>
        </p:txBody>
      </p:sp>
      <p:pic>
        <p:nvPicPr>
          <p:cNvPr id="5" name="Picture 4" descr="A picture containing wall, person, person, indoor&#10;&#10;Description automatically generated">
            <a:extLst>
              <a:ext uri="{FF2B5EF4-FFF2-40B4-BE49-F238E27FC236}">
                <a16:creationId xmlns:a16="http://schemas.microsoft.com/office/drawing/2014/main" id="{FCA1F790-2000-1B23-8256-16536BF206E5}"/>
              </a:ext>
            </a:extLst>
          </p:cNvPr>
          <p:cNvPicPr>
            <a:picLocks noChangeAspect="1"/>
          </p:cNvPicPr>
          <p:nvPr/>
        </p:nvPicPr>
        <p:blipFill rotWithShape="1">
          <a:blip r:embed="rId3">
            <a:extLst>
              <a:ext uri="{28A0092B-C50C-407E-A947-70E740481C1C}">
                <a14:useLocalDpi xmlns:a14="http://schemas.microsoft.com/office/drawing/2010/main" val="0"/>
              </a:ext>
            </a:extLst>
          </a:blip>
          <a:srcRect t="5348" b="17454"/>
          <a:stretch/>
        </p:blipFill>
        <p:spPr>
          <a:xfrm>
            <a:off x="1123357" y="3018327"/>
            <a:ext cx="3533985" cy="2728198"/>
          </a:xfrm>
          <a:prstGeom prst="rect">
            <a:avLst/>
          </a:prstGeom>
        </p:spPr>
      </p:pic>
      <p:sp>
        <p:nvSpPr>
          <p:cNvPr id="17" name="Content Placeholder 2">
            <a:extLst>
              <a:ext uri="{FF2B5EF4-FFF2-40B4-BE49-F238E27FC236}">
                <a16:creationId xmlns:a16="http://schemas.microsoft.com/office/drawing/2014/main" id="{572C8958-A1CC-42A7-9D99-B624FFAC9ACF}"/>
              </a:ext>
            </a:extLst>
          </p:cNvPr>
          <p:cNvSpPr txBox="1">
            <a:spLocks/>
          </p:cNvSpPr>
          <p:nvPr/>
        </p:nvSpPr>
        <p:spPr>
          <a:xfrm>
            <a:off x="5255260" y="2998278"/>
            <a:ext cx="4428236" cy="2728198"/>
          </a:xfr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“Apira’s direction and ability to work across so many organisations in the region has been first class. </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Their experienced project management skills, attention to detail and ability to navigate different organisations structures has been of huge benefit.”</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Steve Trowell </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South West Regional Director for Digital Transformation</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NHS England and NHS Improvement</a:t>
            </a:r>
          </a:p>
        </p:txBody>
      </p:sp>
      <p:pic>
        <p:nvPicPr>
          <p:cNvPr id="4" name="Picture 3">
            <a:extLst>
              <a:ext uri="{FF2B5EF4-FFF2-40B4-BE49-F238E27FC236}">
                <a16:creationId xmlns:a16="http://schemas.microsoft.com/office/drawing/2014/main" id="{850899E7-DE7F-4EAF-87FE-8D597FEC3D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0931" y="72425"/>
            <a:ext cx="1581069" cy="573138"/>
          </a:xfrm>
          <a:prstGeom prst="rect">
            <a:avLst/>
          </a:prstGeom>
        </p:spPr>
      </p:pic>
    </p:spTree>
    <p:extLst>
      <p:ext uri="{BB962C8B-B14F-4D97-AF65-F5344CB8AC3E}">
        <p14:creationId xmlns:p14="http://schemas.microsoft.com/office/powerpoint/2010/main" val="408946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rial" panose="020B0604020202020204" pitchFamily="34" charset="0"/>
                <a:cs typeface="Arial" panose="020B0604020202020204" pitchFamily="34" charset="0"/>
              </a:rPr>
              <a:t>How much do we know about our own SCR sustainability? </a:t>
            </a:r>
          </a:p>
          <a:p>
            <a:pPr algn="ctr"/>
            <a:endParaRPr lang="en-US" sz="4000" b="1" dirty="0">
              <a:solidFill>
                <a:schemeClr val="bg1"/>
              </a:solidFill>
              <a:latin typeface="Arial" panose="020B0604020202020204" pitchFamily="34" charset="0"/>
              <a:cs typeface="Arial" panose="020B0604020202020204" pitchFamily="34" charset="0"/>
            </a:endParaRPr>
          </a:p>
          <a:p>
            <a:pPr algn="ctr"/>
            <a:endParaRPr lang="en-US" sz="4000" b="1" dirty="0">
              <a:solidFill>
                <a:schemeClr val="bg1"/>
              </a:solidFill>
              <a:latin typeface="Arial" panose="020B0604020202020204" pitchFamily="34" charset="0"/>
              <a:cs typeface="Arial" panose="020B0604020202020204" pitchFamily="34" charset="0"/>
            </a:endParaRPr>
          </a:p>
          <a:p>
            <a:pPr algn="ctr"/>
            <a:r>
              <a:rPr lang="en-US" sz="4000" b="1" dirty="0" err="1">
                <a:solidFill>
                  <a:schemeClr val="bg1"/>
                </a:solidFill>
                <a:latin typeface="Arial" panose="020B0604020202020204" pitchFamily="34" charset="0"/>
                <a:cs typeface="Arial" panose="020B0604020202020204" pitchFamily="34" charset="0"/>
              </a:rPr>
              <a:t>Menti</a:t>
            </a:r>
            <a:r>
              <a:rPr lang="en-US" sz="4000" b="1" dirty="0">
                <a:solidFill>
                  <a:schemeClr val="bg1"/>
                </a:solidFill>
                <a:latin typeface="Arial" panose="020B0604020202020204" pitchFamily="34" charset="0"/>
                <a:cs typeface="Arial" panose="020B0604020202020204" pitchFamily="34" charset="0"/>
              </a:rPr>
              <a:t>-meter</a:t>
            </a:r>
            <a:endParaRPr lang="en-US" sz="4000" b="1" dirty="0">
              <a:latin typeface="Arial" panose="020B0604020202020204" pitchFamily="34" charset="0"/>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2970002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What will you differently?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Menti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-meter</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689537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err="1">
                <a:solidFill>
                  <a:schemeClr val="bg1"/>
                </a:solidFill>
                <a:latin typeface="Arial" panose="020B0604020202020204" pitchFamily="34" charset="0"/>
                <a:cs typeface="Arial" panose="020B0604020202020204" pitchFamily="34" charset="0"/>
              </a:rPr>
              <a:t>Menti</a:t>
            </a:r>
            <a:r>
              <a:rPr lang="en-US" sz="2400" b="1" dirty="0">
                <a:solidFill>
                  <a:schemeClr val="bg1"/>
                </a:solidFill>
                <a:latin typeface="Arial" panose="020B0604020202020204" pitchFamily="34" charset="0"/>
                <a:cs typeface="Arial" panose="020B0604020202020204" pitchFamily="34" charset="0"/>
              </a:rPr>
              <a:t> meter – closing session questions </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536727" y="983293"/>
            <a:ext cx="11118546" cy="4801314"/>
          </a:xfrm>
          <a:prstGeom prst="rect">
            <a:avLst/>
          </a:prstGeom>
        </p:spPr>
        <p:txBody>
          <a:bodyPr wrap="square">
            <a:spAutoFit/>
          </a:bodyPr>
          <a:lstStyle/>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What are you going to do differently to ensure your SCR is funded; nothing; Triple aim of drive down costs per head of population, drive up utilization, drive up benefits; or something else?</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What other things will most help you create a sustainable SCR, ICB funding, ICS funding, national funding, other sources of funding?</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What joint venture benefits do you think that you could offer for a supplier? Clinical and non-clinical innovation; performance-based contract linked to outcomes, bespoke ICS co-development that can be sold back to system provider?</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How many of you will now form ICS partnership agreements to seek common integration and system developments? Yes, No or not sure </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Can we all agree to work together to leverage best possible national support to this agenda? Yes/No or they won’t listen?  </a:t>
            </a:r>
          </a:p>
          <a:p>
            <a:endParaRPr lang="en-US" b="1" dirty="0">
              <a:solidFill>
                <a:srgbClr val="3C063F"/>
              </a:solidFill>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197859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Open Questions?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3730329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Close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2176612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9AC02-E713-694C-B5FD-60358555068B}"/>
              </a:ext>
            </a:extLst>
          </p:cNvPr>
          <p:cNvSpPr txBox="1"/>
          <p:nvPr/>
        </p:nvSpPr>
        <p:spPr>
          <a:xfrm>
            <a:off x="1215024" y="4534525"/>
            <a:ext cx="5005894" cy="286232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Presenter name</a:t>
            </a:r>
            <a:br>
              <a:rPr lang="en-GB" b="1"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Presenter title</a:t>
            </a:r>
          </a:p>
          <a:p>
            <a:r>
              <a:rPr lang="en-GB" b="1" dirty="0" err="1">
                <a:solidFill>
                  <a:schemeClr val="bg1"/>
                </a:solidFill>
                <a:latin typeface="Arial" panose="020B0604020202020204" pitchFamily="34" charset="0"/>
                <a:cs typeface="Arial" panose="020B0604020202020204" pitchFamily="34" charset="0"/>
              </a:rPr>
              <a:t>presenter@email.com</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Tel 0777 123456</a:t>
            </a: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 </a:t>
            </a:r>
          </a:p>
          <a:p>
            <a:endParaRPr lang="en-US" b="1" dirty="0">
              <a:solidFill>
                <a:schemeClr val="bg1"/>
              </a:solidFill>
              <a:latin typeface="Arial" panose="020B0604020202020204" pitchFamily="34" charset="0"/>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2"/>
          <a:stretch>
            <a:fillRect/>
          </a:stretch>
        </p:blipFill>
        <p:spPr>
          <a:xfrm>
            <a:off x="1215023" y="3289611"/>
            <a:ext cx="2844955" cy="656528"/>
          </a:xfrm>
          <a:prstGeom prst="rect">
            <a:avLst/>
          </a:prstGeom>
        </p:spPr>
      </p:pic>
    </p:spTree>
    <p:extLst>
      <p:ext uri="{BB962C8B-B14F-4D97-AF65-F5344CB8AC3E}">
        <p14:creationId xmlns:p14="http://schemas.microsoft.com/office/powerpoint/2010/main" val="15498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err="1">
                <a:solidFill>
                  <a:schemeClr val="bg1"/>
                </a:solidFill>
                <a:latin typeface="Arial" panose="020B0604020202020204" pitchFamily="34" charset="0"/>
                <a:cs typeface="Arial" panose="020B0604020202020204" pitchFamily="34" charset="0"/>
              </a:rPr>
              <a:t>Menti</a:t>
            </a:r>
            <a:r>
              <a:rPr lang="en-US" sz="2400" b="1" dirty="0">
                <a:solidFill>
                  <a:schemeClr val="bg1"/>
                </a:solidFill>
                <a:latin typeface="Arial" panose="020B0604020202020204" pitchFamily="34" charset="0"/>
                <a:cs typeface="Arial" panose="020B0604020202020204" pitchFamily="34" charset="0"/>
              </a:rPr>
              <a:t> meter – opening session questions; warm up </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536727" y="983293"/>
            <a:ext cx="11118546" cy="5355312"/>
          </a:xfrm>
          <a:prstGeom prst="rect">
            <a:avLst/>
          </a:prstGeom>
        </p:spPr>
        <p:txBody>
          <a:bodyPr wrap="square">
            <a:spAutoFit/>
          </a:bodyPr>
          <a:lstStyle/>
          <a:p>
            <a:r>
              <a:rPr lang="en-US" b="1" dirty="0">
                <a:solidFill>
                  <a:srgbClr val="3C063F"/>
                </a:solidFill>
                <a:latin typeface="Arial" panose="020B0604020202020204" pitchFamily="34" charset="0"/>
                <a:cs typeface="Arial" panose="020B0604020202020204" pitchFamily="34" charset="0"/>
              </a:rPr>
              <a:t>Is your population size for SCR; 0-500,000; 500,000 – 1,000,000; 1,000,000 +;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Is your contract with supplier; 0-3 years, 3-5 years, 5 years plus;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How much do you spend on annual supplier costs per year, £0m - £1m, £1m-£2m, £2m+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How much are you spending on staff to manage the SCR, £0- £0.5m, £0.5m-£1m, £1m+;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How big is your team; 0-10 staff, 10-20 staff, 20 staff above;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How many active users do you have; &lt;5000, 5000-10,000, 10,000+;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How many potential users do you think you could have (type a number)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How many views do you have per month; 0-250k, 250k-500k, 500k-1m, 1m+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What is the cost per SCR per head of population, £0-£0.50p, £0.50p-£1, £1-£2, £2+ do not know</a:t>
            </a:r>
          </a:p>
          <a:p>
            <a:endParaRPr lang="en-US" b="1" dirty="0">
              <a:solidFill>
                <a:srgbClr val="3C063F"/>
              </a:solidFill>
              <a:latin typeface="Arial" panose="020B0604020202020204" pitchFamily="34" charset="0"/>
              <a:cs typeface="Arial" panose="020B0604020202020204" pitchFamily="34" charset="0"/>
            </a:endParaRPr>
          </a:p>
          <a:p>
            <a:r>
              <a:rPr lang="en-US" b="1" dirty="0">
                <a:solidFill>
                  <a:srgbClr val="3C063F"/>
                </a:solidFill>
                <a:latin typeface="Arial" panose="020B0604020202020204" pitchFamily="34" charset="0"/>
                <a:cs typeface="Arial" panose="020B0604020202020204" pitchFamily="34" charset="0"/>
              </a:rPr>
              <a:t>Is your SCR recurrently funded, yes, no, partly or do not know</a:t>
            </a: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159862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How we deliver the Shared Care Record in Lancashire and South Cumbria? </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328820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355BA-EE91-4AF8-8FB3-D0FE35B2C45F}"/>
              </a:ext>
            </a:extLst>
          </p:cNvPr>
          <p:cNvSpPr>
            <a:spLocks noGrp="1"/>
          </p:cNvSpPr>
          <p:nvPr>
            <p:ph sz="half" idx="1"/>
          </p:nvPr>
        </p:nvSpPr>
        <p:spPr>
          <a:xfrm>
            <a:off x="561803" y="1511829"/>
            <a:ext cx="10972800" cy="4399969"/>
          </a:xfrm>
        </p:spPr>
        <p:txBody>
          <a:bodyPr>
            <a:normAutofit lnSpcReduction="10000"/>
          </a:bodyPr>
          <a:lstStyle/>
          <a:p>
            <a:pPr marL="342900" indent="-342900"/>
            <a:r>
              <a:rPr lang="en-GB" sz="2000" dirty="0"/>
              <a:t>Joe McGuigan – Senior Lead SCR; Interim Digital Finance lead, now Interim Digital Governance and Assurance lead **</a:t>
            </a:r>
          </a:p>
          <a:p>
            <a:pPr marL="342900" indent="-342900"/>
            <a:r>
              <a:rPr lang="en-GB" sz="2000" dirty="0"/>
              <a:t>Bev Roberts – SCR Programme Manager ** </a:t>
            </a:r>
          </a:p>
          <a:p>
            <a:pPr marL="342900" indent="-342900"/>
            <a:r>
              <a:rPr lang="en-GB" sz="2000" dirty="0"/>
              <a:t>Magdalena Surek – Deputy SCR Programme Manager **</a:t>
            </a:r>
          </a:p>
          <a:p>
            <a:pPr marL="342900" indent="-342900"/>
            <a:r>
              <a:rPr lang="en-GB" sz="2000" dirty="0"/>
              <a:t>Paul Bradley – Technical Systems Development Manager SCR **</a:t>
            </a:r>
          </a:p>
          <a:p>
            <a:pPr marL="342900" indent="-342900"/>
            <a:r>
              <a:rPr lang="en-GB" sz="2000" dirty="0"/>
              <a:t>Tiani Team; SCR Provider, </a:t>
            </a:r>
            <a:r>
              <a:rPr lang="en-GB" sz="2000" b="1" dirty="0">
                <a:solidFill>
                  <a:srgbClr val="0070C0"/>
                </a:solidFill>
              </a:rPr>
              <a:t>“Partners in delivery” </a:t>
            </a:r>
          </a:p>
          <a:p>
            <a:pPr marL="342900" indent="-342900"/>
            <a:r>
              <a:rPr lang="en-GB" sz="2000" dirty="0"/>
              <a:t>William Lumb, Clinical lead support (1 day a week) **</a:t>
            </a:r>
          </a:p>
          <a:p>
            <a:pPr marL="342900" indent="-342900"/>
            <a:r>
              <a:rPr lang="en-GB" sz="2000" dirty="0"/>
              <a:t>3 Vacant posts to support our “Triple Aim” </a:t>
            </a:r>
          </a:p>
          <a:p>
            <a:pPr marL="342900" indent="-342900"/>
            <a:endParaRPr lang="en-GB" sz="2000" dirty="0"/>
          </a:p>
          <a:p>
            <a:pPr marL="0" indent="0">
              <a:buNone/>
            </a:pPr>
            <a:r>
              <a:rPr lang="en-GB" sz="2000" b="1" dirty="0">
                <a:solidFill>
                  <a:srgbClr val="FF0000"/>
                </a:solidFill>
              </a:rPr>
              <a:t>** No one employed on permanent contract yet despite recurrent funding agreed 2 years ago</a:t>
            </a:r>
          </a:p>
        </p:txBody>
      </p:sp>
      <p:sp>
        <p:nvSpPr>
          <p:cNvPr id="3" name="Title 2">
            <a:extLst>
              <a:ext uri="{FF2B5EF4-FFF2-40B4-BE49-F238E27FC236}">
                <a16:creationId xmlns:a16="http://schemas.microsoft.com/office/drawing/2014/main" id="{1AB88936-9A49-4317-A1EA-1F3451E08C30}"/>
              </a:ext>
            </a:extLst>
          </p:cNvPr>
          <p:cNvSpPr>
            <a:spLocks noGrp="1"/>
          </p:cNvSpPr>
          <p:nvPr>
            <p:ph type="title"/>
          </p:nvPr>
        </p:nvSpPr>
        <p:spPr>
          <a:xfrm>
            <a:off x="381887" y="633618"/>
            <a:ext cx="9347200" cy="610972"/>
          </a:xfrm>
        </p:spPr>
        <p:txBody>
          <a:bodyPr/>
          <a:lstStyle/>
          <a:p>
            <a:r>
              <a:rPr lang="en-GB" dirty="0">
                <a:latin typeface="+mj-lt"/>
              </a:rPr>
              <a:t>The SCR Team</a:t>
            </a:r>
          </a:p>
        </p:txBody>
      </p:sp>
      <p:sp>
        <p:nvSpPr>
          <p:cNvPr id="4" name="Slide Number Placeholder 3">
            <a:extLst>
              <a:ext uri="{FF2B5EF4-FFF2-40B4-BE49-F238E27FC236}">
                <a16:creationId xmlns:a16="http://schemas.microsoft.com/office/drawing/2014/main" id="{3E2978C7-AD4A-47B7-BC5C-A405819D2940}"/>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7</a:t>
            </a:fld>
            <a:endParaRPr lang="en-US" altLang="fr-FR" dirty="0">
              <a:solidFill>
                <a:prstClr val="white"/>
              </a:solidFill>
            </a:endParaRPr>
          </a:p>
        </p:txBody>
      </p:sp>
    </p:spTree>
    <p:extLst>
      <p:ext uri="{BB962C8B-B14F-4D97-AF65-F5344CB8AC3E}">
        <p14:creationId xmlns:p14="http://schemas.microsoft.com/office/powerpoint/2010/main" val="284954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24F23-7C99-8520-2EAC-290FE3A8134F}"/>
              </a:ext>
            </a:extLst>
          </p:cNvPr>
          <p:cNvSpPr>
            <a:spLocks noGrp="1"/>
          </p:cNvSpPr>
          <p:nvPr>
            <p:ph type="title"/>
          </p:nvPr>
        </p:nvSpPr>
        <p:spPr>
          <a:xfrm>
            <a:off x="381887" y="474701"/>
            <a:ext cx="11653044" cy="507793"/>
          </a:xfrm>
        </p:spPr>
        <p:txBody>
          <a:bodyPr>
            <a:normAutofit fontScale="90000"/>
          </a:bodyPr>
          <a:lstStyle/>
          <a:p>
            <a:br>
              <a:rPr lang="en-GB" sz="2667" dirty="0">
                <a:latin typeface="+mj-lt"/>
              </a:rPr>
            </a:br>
            <a:br>
              <a:rPr lang="en-GB" sz="2667" dirty="0">
                <a:latin typeface="+mj-lt"/>
              </a:rPr>
            </a:br>
            <a:r>
              <a:rPr lang="en-GB" sz="2667" dirty="0">
                <a:latin typeface="+mj-lt"/>
              </a:rPr>
              <a:t>“Joined up connected health and care” by “SCR Triple Aim, Usage, Richness and Benefits</a:t>
            </a:r>
            <a:r>
              <a:rPr lang="en-GB" dirty="0">
                <a:latin typeface="+mj-lt"/>
              </a:rPr>
              <a:t>” </a:t>
            </a:r>
          </a:p>
        </p:txBody>
      </p:sp>
      <p:sp>
        <p:nvSpPr>
          <p:cNvPr id="4" name="Slide Number Placeholder 3">
            <a:extLst>
              <a:ext uri="{FF2B5EF4-FFF2-40B4-BE49-F238E27FC236}">
                <a16:creationId xmlns:a16="http://schemas.microsoft.com/office/drawing/2014/main" id="{6DFBE18A-420D-593A-4359-77D5144C30E0}"/>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8</a:t>
            </a:fld>
            <a:endParaRPr lang="en-US" altLang="fr-FR" dirty="0">
              <a:solidFill>
                <a:prstClr val="white"/>
              </a:solidFill>
            </a:endParaRPr>
          </a:p>
        </p:txBody>
      </p:sp>
      <p:graphicFrame>
        <p:nvGraphicFramePr>
          <p:cNvPr id="10" name="Content Placeholder 2">
            <a:extLst>
              <a:ext uri="{FF2B5EF4-FFF2-40B4-BE49-F238E27FC236}">
                <a16:creationId xmlns:a16="http://schemas.microsoft.com/office/drawing/2014/main" id="{AAFD47E5-F3A0-4A3A-8982-24555AA93884}"/>
              </a:ext>
            </a:extLst>
          </p:cNvPr>
          <p:cNvGraphicFramePr>
            <a:graphicFrameLocks noGrp="1"/>
          </p:cNvGraphicFramePr>
          <p:nvPr>
            <p:ph sz="half" idx="1"/>
            <p:extLst>
              <p:ext uri="{D42A27DB-BD31-4B8C-83A1-F6EECF244321}">
                <p14:modId xmlns:p14="http://schemas.microsoft.com/office/powerpoint/2010/main" val="2879196918"/>
              </p:ext>
            </p:extLst>
          </p:nvPr>
        </p:nvGraphicFramePr>
        <p:xfrm>
          <a:off x="561804" y="1478604"/>
          <a:ext cx="11296213" cy="4904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36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a:extLst>
              <a:ext uri="{FF2B5EF4-FFF2-40B4-BE49-F238E27FC236}">
                <a16:creationId xmlns:a16="http://schemas.microsoft.com/office/drawing/2014/main" id="{8FA2EA5B-18F0-4CF4-ADE3-3E76328CB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348" y="371625"/>
            <a:ext cx="8582093" cy="64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B5A13AE-DF13-AC42-1F7D-0ED3B9CB02EA}"/>
              </a:ext>
            </a:extLst>
          </p:cNvPr>
          <p:cNvSpPr>
            <a:spLocks noGrp="1"/>
          </p:cNvSpPr>
          <p:nvPr>
            <p:ph type="title"/>
          </p:nvPr>
        </p:nvSpPr>
        <p:spPr>
          <a:xfrm>
            <a:off x="288103" y="371624"/>
            <a:ext cx="6673248" cy="508003"/>
          </a:xfrm>
        </p:spPr>
        <p:txBody>
          <a:bodyPr>
            <a:normAutofit/>
          </a:bodyPr>
          <a:lstStyle/>
          <a:p>
            <a:r>
              <a:rPr lang="en-GB" sz="2000" dirty="0"/>
              <a:t>L&amp;SC Common Shared Care Record Architecture</a:t>
            </a:r>
          </a:p>
        </p:txBody>
      </p:sp>
      <p:sp>
        <p:nvSpPr>
          <p:cNvPr id="4" name="Slide Number Placeholder 3">
            <a:extLst>
              <a:ext uri="{FF2B5EF4-FFF2-40B4-BE49-F238E27FC236}">
                <a16:creationId xmlns:a16="http://schemas.microsoft.com/office/drawing/2014/main" id="{4099146B-25A8-8206-AF72-1A1C1681FA72}"/>
              </a:ext>
            </a:extLst>
          </p:cNvPr>
          <p:cNvSpPr>
            <a:spLocks noGrp="1"/>
          </p:cNvSpPr>
          <p:nvPr>
            <p:ph type="sldNum" sz="quarter" idx="10"/>
          </p:nvPr>
        </p:nvSpPr>
        <p:spPr/>
        <p:txBody>
          <a:bodyPr/>
          <a:lstStyle/>
          <a:p>
            <a:fld id="{4D6C332D-32D6-4CCD-AF2A-7E2C0216B987}" type="slidenum">
              <a:rPr lang="en-US" altLang="fr-FR" smtClean="0">
                <a:solidFill>
                  <a:prstClr val="white"/>
                </a:solidFill>
              </a:rPr>
              <a:pPr/>
              <a:t>9</a:t>
            </a:fld>
            <a:endParaRPr lang="en-US" altLang="fr-FR" dirty="0">
              <a:solidFill>
                <a:prstClr val="white"/>
              </a:solidFill>
            </a:endParaRPr>
          </a:p>
        </p:txBody>
      </p:sp>
    </p:spTree>
    <p:extLst>
      <p:ext uri="{BB962C8B-B14F-4D97-AF65-F5344CB8AC3E}">
        <p14:creationId xmlns:p14="http://schemas.microsoft.com/office/powerpoint/2010/main" val="2429744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c5be63-7636-43f1-bc12-9a358815ed73">
      <Terms xmlns="http://schemas.microsoft.com/office/infopath/2007/PartnerControls"/>
    </lcf76f155ced4ddcb4097134ff3c332f>
    <TaxCatchAll xmlns="00062cda-fd36-412a-9134-e5b115d9e1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F8728FEF3F4540BED6A9C2ACE6AB40" ma:contentTypeVersion="16" ma:contentTypeDescription="Create a new document." ma:contentTypeScope="" ma:versionID="a8d11c95b1a4637e0c896fe10dec4b48">
  <xsd:schema xmlns:xsd="http://www.w3.org/2001/XMLSchema" xmlns:xs="http://www.w3.org/2001/XMLSchema" xmlns:p="http://schemas.microsoft.com/office/2006/metadata/properties" xmlns:ns2="26c5be63-7636-43f1-bc12-9a358815ed73" xmlns:ns3="00062cda-fd36-412a-9134-e5b115d9e187" targetNamespace="http://schemas.microsoft.com/office/2006/metadata/properties" ma:root="true" ma:fieldsID="6d3bfea539ea45db0154f7ab5c916637" ns2:_="" ns3:_="">
    <xsd:import namespace="26c5be63-7636-43f1-bc12-9a358815ed73"/>
    <xsd:import namespace="00062cda-fd36-412a-9134-e5b115d9e1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5be63-7636-43f1-bc12-9a358815e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53c15d-b4f2-4052-9b3e-b026a4b846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062cda-fd36-412a-9134-e5b115d9e1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3ede7a6-f423-4abc-bed1-5b61fd051000}" ma:internalName="TaxCatchAll" ma:showField="CatchAllData" ma:web="00062cda-fd36-412a-9134-e5b115d9e1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2.xml><?xml version="1.0" encoding="utf-8"?>
<ds:datastoreItem xmlns:ds="http://schemas.openxmlformats.org/officeDocument/2006/customXml" ds:itemID="{F7B5F6FB-0ACA-44C0-BA0A-9453667C30BB}">
  <ds:schemaRefs>
    <ds:schemaRef ds:uri="http://schemas.microsoft.com/office/2006/metadata/properties"/>
    <ds:schemaRef ds:uri="http://schemas.microsoft.com/office/infopath/2007/PartnerControls"/>
    <ds:schemaRef ds:uri="26c5be63-7636-43f1-bc12-9a358815ed73"/>
    <ds:schemaRef ds:uri="00062cda-fd36-412a-9134-e5b115d9e187"/>
  </ds:schemaRefs>
</ds:datastoreItem>
</file>

<file path=customXml/itemProps3.xml><?xml version="1.0" encoding="utf-8"?>
<ds:datastoreItem xmlns:ds="http://schemas.openxmlformats.org/officeDocument/2006/customXml" ds:itemID="{B5E73E62-4A90-48EA-8EB3-FCABBC175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5be63-7636-43f1-bc12-9a358815ed73"/>
    <ds:schemaRef ds:uri="00062cda-fd36-412a-9134-e5b115d9e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1359</TotalTime>
  <Words>3117</Words>
  <Application>Microsoft Office PowerPoint</Application>
  <PresentationFormat>Widescreen</PresentationFormat>
  <Paragraphs>388</Paragraphs>
  <Slides>44</Slides>
  <Notes>5</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7" baseType="lpstr">
      <vt:lpstr>Arial</vt:lpstr>
      <vt:lpstr>Calibri</vt:lpstr>
      <vt:lpstr>Calibri Light</vt:lpstr>
      <vt:lpstr>Helvetica</vt:lpstr>
      <vt:lpstr>Roboto</vt:lpstr>
      <vt:lpstr>Roboto Bold</vt:lpstr>
      <vt:lpstr>Tahoma</vt:lpstr>
      <vt:lpstr>Times New Roman</vt:lpstr>
      <vt:lpstr>Wingdings</vt:lpstr>
      <vt:lpstr>Office Theme</vt:lpstr>
      <vt:lpstr>1_Office Theme</vt:lpstr>
      <vt:lpstr>2_Office Theme</vt:lpstr>
      <vt:lpstr>Microsoft Excel Worksheet</vt:lpstr>
      <vt:lpstr> Shared Care Record – Creating a sustainable future   Joe McGuigan; L&amp;SC ICB, Director of Digital Governance and Assurance</vt:lpstr>
      <vt:lpstr>PowerPoint Presentation</vt:lpstr>
      <vt:lpstr>PowerPoint Presentation</vt:lpstr>
      <vt:lpstr>PowerPoint Presentation</vt:lpstr>
      <vt:lpstr>PowerPoint Presentation</vt:lpstr>
      <vt:lpstr>PowerPoint Presentation</vt:lpstr>
      <vt:lpstr>The SCR Team</vt:lpstr>
      <vt:lpstr>  “Joined up connected health and care” by “SCR Triple Aim, Usage, Richness and Benefits” </vt:lpstr>
      <vt:lpstr>L&amp;SC Common Shared Care Record Architecture</vt:lpstr>
      <vt:lpstr>PowerPoint Presentation</vt:lpstr>
      <vt:lpstr>PowerPoint Presentation</vt:lpstr>
      <vt:lpstr>  Finance and Contracts as at March 2023</vt:lpstr>
      <vt:lpstr>Challenges – then and now – 2020/21 to 2023/24 then 2025/26</vt:lpstr>
      <vt:lpstr>SCR Financial spending plan – 2022/23 to 2025/26 </vt:lpstr>
      <vt:lpstr>SCR Financial Metrics – 2022/23 to 2025/26 </vt:lpstr>
      <vt:lpstr>PowerPoint Presentation</vt:lpstr>
      <vt:lpstr>Record growth- charts</vt:lpstr>
      <vt:lpstr>How we compare nationally (weighted per head population) </vt:lpstr>
      <vt:lpstr>PowerPoint Presentation</vt:lpstr>
      <vt:lpstr>PowerPoint Presentation</vt:lpstr>
      <vt:lpstr>PowerPoint Presentation</vt:lpstr>
      <vt:lpstr>PowerPoint Presentation</vt:lpstr>
      <vt:lpstr>PowerPoint Presentation</vt:lpstr>
      <vt:lpstr>Benefits – You have to seek feedback – good and bad</vt:lpstr>
      <vt:lpstr>Nursing Homes – we could make a real difference for citizens</vt:lpstr>
      <vt:lpstr>PowerPoint Presentation</vt:lpstr>
      <vt:lpstr>Partnership joint aims – SCR Tiani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MCGUIGAN, Joe (NHS LANCASHIRE AND SOUTH CUMBRIA INTEGRATED CARE BOARD)</cp:lastModifiedBy>
  <cp:revision>17</cp:revision>
  <dcterms:created xsi:type="dcterms:W3CDTF">2022-04-12T19:39:15Z</dcterms:created>
  <dcterms:modified xsi:type="dcterms:W3CDTF">2023-03-15T15:45:34Z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0x0101003BF8728FEF3F4540BED6A9C2ACE6AB40</vt:lpwstr>
  </property>
</Properties>
</file>