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70" r:id="rId6"/>
    <p:sldId id="27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C9F"/>
    <a:srgbClr val="782283"/>
    <a:srgbClr val="E6F5FC"/>
    <a:srgbClr val="3C063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83973-4166-40D3-B2F4-D59161D9648D}" v="2" dt="2023-03-28T17:00:59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4"/>
    <p:restoredTop sz="94718"/>
  </p:normalViewPr>
  <p:slideViewPr>
    <p:cSldViewPr snapToGrid="0" snapToObjects="1">
      <p:cViewPr varScale="1">
        <p:scale>
          <a:sx n="117" d="100"/>
          <a:sy n="117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1CFFF-12AF-44D6-82E3-FEE925A13DFB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D0D11-D625-44DE-9929-A6F899F38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2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13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2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40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14802" y="2385036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522" y="2232399"/>
            <a:ext cx="8960623" cy="208615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and actions for…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 Data Standards Workshop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C93F276-E5CD-6644-9594-B9573657C25B}"/>
              </a:ext>
            </a:extLst>
          </p:cNvPr>
          <p:cNvSpPr txBox="1">
            <a:spLocks/>
          </p:cNvSpPr>
          <p:nvPr/>
        </p:nvSpPr>
        <p:spPr>
          <a:xfrm>
            <a:off x="1066799" y="1284134"/>
            <a:ext cx="11954910" cy="73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– 21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March 2023, The Queens Hotel, Leeds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18"/>
          <a:stretch/>
        </p:blipFill>
        <p:spPr>
          <a:xfrm>
            <a:off x="8294807" y="614081"/>
            <a:ext cx="3911995" cy="65058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59" y="444227"/>
            <a:ext cx="4360475" cy="990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913607-C874-CAE2-1706-951E2E494156}"/>
              </a:ext>
            </a:extLst>
          </p:cNvPr>
          <p:cNvSpPr txBox="1"/>
          <p:nvPr/>
        </p:nvSpPr>
        <p:spPr>
          <a:xfrm>
            <a:off x="801663" y="5697390"/>
            <a:ext cx="30188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Lowsley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 - Interweave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Sophie.lowsley1@nhs.net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56E37-93BE-B6EF-DCA2-027FD54B04BC}"/>
              </a:ext>
            </a:extLst>
          </p:cNvPr>
          <p:cNvSpPr txBox="1"/>
          <p:nvPr/>
        </p:nvSpPr>
        <p:spPr>
          <a:xfrm>
            <a:off x="4562050" y="5628662"/>
            <a:ext cx="3139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Lorraine Foley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 - PRSB</a:t>
            </a:r>
          </a:p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Lorraine.Foley@theprsb.org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71443-7B65-2631-2842-CA32EE63DD2C}"/>
              </a:ext>
            </a:extLst>
          </p:cNvPr>
          <p:cNvSpPr txBox="1"/>
          <p:nvPr/>
        </p:nvSpPr>
        <p:spPr>
          <a:xfrm>
            <a:off x="8268104" y="5620113"/>
            <a:ext cx="36844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Liam King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Gateway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Liam.King@emisgroupplc.com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1FE5DB-81B1-F1DB-56BC-75CC58F35F14}"/>
              </a:ext>
            </a:extLst>
          </p:cNvPr>
          <p:cNvSpPr txBox="1"/>
          <p:nvPr/>
        </p:nvSpPr>
        <p:spPr>
          <a:xfrm>
            <a:off x="801663" y="5183012"/>
            <a:ext cx="6509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Leads: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527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-1528225" y="-127807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 Data Standards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11" y="6151404"/>
            <a:ext cx="1878517" cy="43350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C41DBD-8045-CCDD-DECB-59A0212BA480}"/>
              </a:ext>
            </a:extLst>
          </p:cNvPr>
          <p:cNvSpPr/>
          <p:nvPr/>
        </p:nvSpPr>
        <p:spPr>
          <a:xfrm>
            <a:off x="568411" y="1124465"/>
            <a:ext cx="4880919" cy="473263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/>
                </a:solidFill>
              </a:rPr>
              <a:t> Great discussion and lively group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There is clearly a widely varying understanding of standards and their application – some of the basics need to be addressed and communicated widely and consistently in a compelling narrative – why, how, how will it help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ICS and partners wanting to take a far more proactive, united and influential role in determining common approaches but determining their own future and clarifying what they need of the centre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3B802-9D1E-1441-1DE3-4FE3469A1D4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group of people sitting at tables in a room&#10;&#10;Description automatically generated with medium confidence">
            <a:extLst>
              <a:ext uri="{FF2B5EF4-FFF2-40B4-BE49-F238E27FC236}">
                <a16:creationId xmlns:a16="http://schemas.microsoft.com/office/drawing/2014/main" id="{A966E00A-ADC2-F86D-427A-2DF1B2B906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253" r="-201"/>
          <a:stretch/>
        </p:blipFill>
        <p:spPr>
          <a:xfrm>
            <a:off x="6096000" y="-8165"/>
            <a:ext cx="6129058" cy="68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5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274197" y="-383703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 Goals: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11" y="6151404"/>
            <a:ext cx="1878517" cy="43350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C41DBD-8045-CCDD-DECB-59A0212BA480}"/>
              </a:ext>
            </a:extLst>
          </p:cNvPr>
          <p:cNvSpPr/>
          <p:nvPr/>
        </p:nvSpPr>
        <p:spPr>
          <a:xfrm>
            <a:off x="568411" y="1124465"/>
            <a:ext cx="4880919" cy="473263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1.Get suppliers conformant so that ICS and providers can be confident and interoperability is enabled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2.ICS to work with PRSB on what standards are needed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3.Define what the centre needs to provide (and what is not needed)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3B802-9D1E-1441-1DE3-4FE3469A1D4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group of people sitting in chairs in a room&#10;&#10;Description automatically generated with medium confidence">
            <a:extLst>
              <a:ext uri="{FF2B5EF4-FFF2-40B4-BE49-F238E27FC236}">
                <a16:creationId xmlns:a16="http://schemas.microsoft.com/office/drawing/2014/main" id="{620A07F8-3A9F-336F-5B71-52F49486D3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18" r="15315"/>
          <a:stretch/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238099" y="217764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 Detailed Outcomes &amp; Actions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FA5EEF6-A63A-A3A8-F566-1E4A98A09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12521"/>
              </p:ext>
            </p:extLst>
          </p:nvPr>
        </p:nvGraphicFramePr>
        <p:xfrm>
          <a:off x="358346" y="1101241"/>
          <a:ext cx="11537093" cy="5217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52270">
                  <a:extLst>
                    <a:ext uri="{9D8B030D-6E8A-4147-A177-3AD203B41FA5}">
                      <a16:colId xmlns:a16="http://schemas.microsoft.com/office/drawing/2014/main" val="3260212020"/>
                    </a:ext>
                  </a:extLst>
                </a:gridCol>
                <a:gridCol w="3981050">
                  <a:extLst>
                    <a:ext uri="{9D8B030D-6E8A-4147-A177-3AD203B41FA5}">
                      <a16:colId xmlns:a16="http://schemas.microsoft.com/office/drawing/2014/main" val="2475817082"/>
                    </a:ext>
                  </a:extLst>
                </a:gridCol>
                <a:gridCol w="1703773">
                  <a:extLst>
                    <a:ext uri="{9D8B030D-6E8A-4147-A177-3AD203B41FA5}">
                      <a16:colId xmlns:a16="http://schemas.microsoft.com/office/drawing/2014/main" val="1333398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Action/Outcome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is involved?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 in Date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9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How to understand data standards (How do we write better data standards)</a:t>
                      </a:r>
                    </a:p>
                    <a:p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Gill Foley – NHS E</a:t>
                      </a:r>
                    </a:p>
                    <a:p>
                      <a:r>
                        <a:rPr lang="en-US" sz="1000" dirty="0"/>
                        <a:t>Phil Koczan – NHS E</a:t>
                      </a:r>
                    </a:p>
                    <a:p>
                      <a:r>
                        <a:rPr lang="en-US" sz="1000" dirty="0"/>
                        <a:t>Ben Burch – NCL ICB</a:t>
                      </a:r>
                    </a:p>
                    <a:p>
                      <a:r>
                        <a:rPr lang="en-US" sz="1000" dirty="0"/>
                        <a:t>Sarah Peel – NHS 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50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What are data standards (how do we get the message across about their importance)</a:t>
                      </a:r>
                    </a:p>
                    <a:p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Charles </a:t>
                      </a:r>
                      <a:r>
                        <a:rPr lang="en-US" sz="1000" dirty="0" err="1"/>
                        <a:t>Frakes</a:t>
                      </a:r>
                      <a:r>
                        <a:rPr lang="en-US" sz="1000" dirty="0"/>
                        <a:t> – Chesterfield Royal Hospital</a:t>
                      </a:r>
                    </a:p>
                    <a:p>
                      <a:r>
                        <a:rPr lang="en-US" sz="1000" dirty="0"/>
                        <a:t>Robert Walker – Tech UK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7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Data standards exist but are not mandated (What can we do while legislation lands and understanding what the legislation cover)</a:t>
                      </a:r>
                    </a:p>
                    <a:p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Jo </a:t>
                      </a:r>
                      <a:r>
                        <a:rPr lang="en-US" sz="1000" dirty="0" err="1"/>
                        <a:t>Bangoura</a:t>
                      </a:r>
                      <a:r>
                        <a:rPr lang="en-US" sz="1000" dirty="0"/>
                        <a:t> – NHS E</a:t>
                      </a:r>
                    </a:p>
                    <a:p>
                      <a:r>
                        <a:rPr lang="en-US" sz="1000" dirty="0"/>
                        <a:t>Paul Henderson – Channel 3</a:t>
                      </a:r>
                    </a:p>
                    <a:p>
                      <a:r>
                        <a:rPr lang="en-US" sz="1000" dirty="0"/>
                        <a:t>Paul </a:t>
                      </a:r>
                      <a:r>
                        <a:rPr lang="en-US" sz="1000" dirty="0" err="1"/>
                        <a:t>Wye</a:t>
                      </a:r>
                      <a:r>
                        <a:rPr lang="en-US" sz="1000" dirty="0"/>
                        <a:t> – Answer Digital</a:t>
                      </a:r>
                    </a:p>
                    <a:p>
                      <a:r>
                        <a:rPr lang="en-US" sz="1000" dirty="0"/>
                        <a:t>Nichola Stephens – West Yorkshire ICS</a:t>
                      </a:r>
                    </a:p>
                    <a:p>
                      <a:r>
                        <a:rPr lang="en-US" sz="1000" dirty="0"/>
                        <a:t>Julia Millman – </a:t>
                      </a:r>
                      <a:r>
                        <a:rPr lang="en-US" sz="1000" dirty="0" err="1"/>
                        <a:t>Vitaldata</a:t>
                      </a:r>
                      <a:r>
                        <a:rPr lang="en-US" sz="1000" dirty="0"/>
                        <a:t> Solutions</a:t>
                      </a:r>
                    </a:p>
                    <a:p>
                      <a:r>
                        <a:rPr lang="en-US" sz="1000" dirty="0"/>
                        <a:t>David Broome – </a:t>
                      </a:r>
                      <a:r>
                        <a:rPr lang="en-US" sz="1000" dirty="0" err="1"/>
                        <a:t>Stancliffe</a:t>
                      </a:r>
                      <a:r>
                        <a:rPr lang="en-US" sz="1000" dirty="0"/>
                        <a:t> Pharmacy Ltd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17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Simplifying overly complex standards for use within the shared care record</a:t>
                      </a:r>
                    </a:p>
                    <a:p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Martin Wilson - Cheshire &amp; Merseyside ICB/S</a:t>
                      </a:r>
                    </a:p>
                    <a:p>
                      <a:r>
                        <a:rPr lang="en-US" sz="1000" dirty="0"/>
                        <a:t>Joss palmer – One London</a:t>
                      </a:r>
                    </a:p>
                    <a:p>
                      <a:r>
                        <a:rPr lang="en-US" sz="1000" dirty="0"/>
                        <a:t>Nick Hopkinson - NHS E</a:t>
                      </a:r>
                    </a:p>
                    <a:p>
                      <a:r>
                        <a:rPr lang="en-US" sz="1000" dirty="0"/>
                        <a:t>Emlyn Jones – SCW CSU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717634"/>
                  </a:ext>
                </a:extLst>
              </a:tr>
              <a:tr h="346411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Consistent Application of data standards at source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Lesley Kitchen – Cheshire &amp; Merseyside ICB/S</a:t>
                      </a:r>
                    </a:p>
                    <a:p>
                      <a:r>
                        <a:rPr lang="en-US" sz="1000" dirty="0"/>
                        <a:t>John Gregg – EMIS</a:t>
                      </a:r>
                    </a:p>
                    <a:p>
                      <a:r>
                        <a:rPr lang="en-US" sz="1000" dirty="0"/>
                        <a:t>Liam King – Healthcare Gateway</a:t>
                      </a:r>
                    </a:p>
                    <a:p>
                      <a:r>
                        <a:rPr lang="en-US" sz="1000" dirty="0"/>
                        <a:t>Andrew Haw – Nottingham &amp; Notts ICB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2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u="none" strike="noStrike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Covering the longitudinal record (health and social care)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Dan Hughes – NHS Sussex </a:t>
                      </a:r>
                    </a:p>
                    <a:p>
                      <a:r>
                        <a:rPr lang="en-US" sz="1000" dirty="0"/>
                        <a:t>Steve </a:t>
                      </a:r>
                      <a:r>
                        <a:rPr lang="en-US" sz="1000" dirty="0" err="1"/>
                        <a:t>Hulligan</a:t>
                      </a:r>
                      <a:r>
                        <a:rPr lang="en-US" sz="1000" dirty="0"/>
                        <a:t> – Northampton ICS </a:t>
                      </a:r>
                    </a:p>
                    <a:p>
                      <a:r>
                        <a:rPr lang="en-US" sz="1000" dirty="0"/>
                        <a:t>Raymond </a:t>
                      </a:r>
                      <a:r>
                        <a:rPr lang="en-US" sz="1000" dirty="0" err="1"/>
                        <a:t>Hounon</a:t>
                      </a:r>
                      <a:r>
                        <a:rPr lang="en-US" sz="1000" dirty="0"/>
                        <a:t> – Google Cloud</a:t>
                      </a:r>
                    </a:p>
                    <a:p>
                      <a:r>
                        <a:rPr lang="en-US" sz="1000" dirty="0"/>
                        <a:t>Chris North – </a:t>
                      </a:r>
                      <a:r>
                        <a:rPr lang="en-US" sz="1000" dirty="0" err="1"/>
                        <a:t>Pennine</a:t>
                      </a:r>
                      <a:r>
                        <a:rPr lang="en-US" sz="1000" dirty="0"/>
                        <a:t> Care NHS Trust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460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54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8728FEF3F4540BED6A9C2ACE6AB40" ma:contentTypeVersion="16" ma:contentTypeDescription="Create a new document." ma:contentTypeScope="" ma:versionID="a8d11c95b1a4637e0c896fe10dec4b48">
  <xsd:schema xmlns:xsd="http://www.w3.org/2001/XMLSchema" xmlns:xs="http://www.w3.org/2001/XMLSchema" xmlns:p="http://schemas.microsoft.com/office/2006/metadata/properties" xmlns:ns2="26c5be63-7636-43f1-bc12-9a358815ed73" xmlns:ns3="00062cda-fd36-412a-9134-e5b115d9e187" targetNamespace="http://schemas.microsoft.com/office/2006/metadata/properties" ma:root="true" ma:fieldsID="6d3bfea539ea45db0154f7ab5c916637" ns2:_="" ns3:_="">
    <xsd:import namespace="26c5be63-7636-43f1-bc12-9a358815ed73"/>
    <xsd:import namespace="00062cda-fd36-412a-9134-e5b115d9e1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5be63-7636-43f1-bc12-9a358815e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353c15d-b4f2-4052-9b3e-b026a4b846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62cda-fd36-412a-9134-e5b115d9e18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3ede7a6-f423-4abc-bed1-5b61fd051000}" ma:internalName="TaxCatchAll" ma:showField="CatchAllData" ma:web="00062cda-fd36-412a-9134-e5b115d9e1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c5be63-7636-43f1-bc12-9a358815ed73">
      <Terms xmlns="http://schemas.microsoft.com/office/infopath/2007/PartnerControls"/>
    </lcf76f155ced4ddcb4097134ff3c332f>
    <TaxCatchAll xmlns="00062cda-fd36-412a-9134-e5b115d9e187" xsi:nil="true"/>
  </documentManagement>
</p:properties>
</file>

<file path=customXml/itemProps1.xml><?xml version="1.0" encoding="utf-8"?>
<ds:datastoreItem xmlns:ds="http://schemas.openxmlformats.org/officeDocument/2006/customXml" ds:itemID="{B5E73E62-4A90-48EA-8EB3-FCABBC175F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5be63-7636-43f1-bc12-9a358815ed73"/>
    <ds:schemaRef ds:uri="00062cda-fd36-412a-9134-e5b115d9e1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5F6FB-0ACA-44C0-BA0A-9453667C30BB}">
  <ds:schemaRefs>
    <ds:schemaRef ds:uri="http://schemas.microsoft.com/office/2006/metadata/properties"/>
    <ds:schemaRef ds:uri="http://schemas.microsoft.com/office/infopath/2007/PartnerControls"/>
    <ds:schemaRef ds:uri="26c5be63-7636-43f1-bc12-9a358815ed73"/>
    <ds:schemaRef ds:uri="00062cda-fd36-412a-9134-e5b115d9e187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438</Words>
  <Application>Microsoft Macintosh PowerPoint</Application>
  <PresentationFormat>Widescreen</PresentationFormat>
  <Paragraphs>67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Outcomes and actions for…  1B Data Standards Workshop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Louise Sinclair</cp:lastModifiedBy>
  <cp:revision>21</cp:revision>
  <dcterms:created xsi:type="dcterms:W3CDTF">2022-04-12T19:39:15Z</dcterms:created>
  <dcterms:modified xsi:type="dcterms:W3CDTF">2023-05-17T08:48:21Z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0x0101003BF8728FEF3F4540BED6A9C2ACE6AB40</vt:lpwstr>
  </property>
</Properties>
</file>